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5.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6.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7.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8.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9.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10.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notesSlides/notesSlide11.xml" ContentType="application/vnd.openxmlformats-officedocument.presentationml.notesSlide+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2.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384" r:id="rId5"/>
    <p:sldId id="383" r:id="rId6"/>
    <p:sldId id="1793" r:id="rId7"/>
    <p:sldId id="230717541" r:id="rId8"/>
    <p:sldId id="1800" r:id="rId9"/>
    <p:sldId id="230717542" r:id="rId10"/>
    <p:sldId id="230717548" r:id="rId11"/>
    <p:sldId id="230717543" r:id="rId12"/>
    <p:sldId id="230717549" r:id="rId13"/>
    <p:sldId id="230717544" r:id="rId14"/>
    <p:sldId id="230717545" r:id="rId15"/>
    <p:sldId id="230717546" r:id="rId16"/>
    <p:sldId id="23071754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7A6FB1-3402-4250-8706-69294327B367}">
          <p14:sldIdLst>
            <p14:sldId id="384"/>
            <p14:sldId id="383"/>
            <p14:sldId id="1793"/>
            <p14:sldId id="230717541"/>
            <p14:sldId id="1800"/>
            <p14:sldId id="230717542"/>
            <p14:sldId id="230717548"/>
            <p14:sldId id="230717543"/>
            <p14:sldId id="230717549"/>
            <p14:sldId id="230717544"/>
            <p14:sldId id="230717545"/>
            <p14:sldId id="230717546"/>
            <p14:sldId id="230717547"/>
          </p14:sldIdLst>
        </p14:section>
        <p14:section name="Appendix" id="{7E4E577D-2468-D649-AA56-CA1BFCAB1B6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Tauber" initials="AT" lastIdx="1" clrIdx="0">
    <p:extLst>
      <p:ext uri="{19B8F6BF-5375-455C-9EA6-DF929625EA0E}">
        <p15:presenceInfo xmlns:p15="http://schemas.microsoft.com/office/powerpoint/2012/main" userId="S::atauber@vmware.com::21d57150-2ca8-4915-9020-0025b6811b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72"/>
    <p:restoredTop sz="77911"/>
  </p:normalViewPr>
  <p:slideViewPr>
    <p:cSldViewPr snapToGrid="0">
      <p:cViewPr varScale="1">
        <p:scale>
          <a:sx n="82" d="100"/>
          <a:sy n="82" d="100"/>
        </p:scale>
        <p:origin x="1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5BC8E-A399-48E9-A7E4-D19E9440B1AE}" type="datetimeFigureOut">
              <a:rPr lang="en-US" smtClean="0"/>
              <a:t>5/12/21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0F088-9291-45A9-BC19-5863E23C2579}" type="slidenum">
              <a:rPr lang="en-US" smtClean="0"/>
              <a:t>‹#›</a:t>
            </a:fld>
            <a:endParaRPr lang="en-US"/>
          </a:p>
        </p:txBody>
      </p:sp>
    </p:spTree>
    <p:extLst>
      <p:ext uri="{BB962C8B-B14F-4D97-AF65-F5344CB8AC3E}">
        <p14:creationId xmlns:p14="http://schemas.microsoft.com/office/powerpoint/2010/main" val="325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a:t>
            </a:fld>
            <a:endParaRPr lang="en-US"/>
          </a:p>
        </p:txBody>
      </p:sp>
    </p:spTree>
    <p:extLst>
      <p:ext uri="{BB962C8B-B14F-4D97-AF65-F5344CB8AC3E}">
        <p14:creationId xmlns:p14="http://schemas.microsoft.com/office/powerpoint/2010/main" val="746705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/docs/tasks/run-application/horizontal-pod-</a:t>
            </a:r>
            <a:r>
              <a:rPr lang="en-US" dirty="0" err="1"/>
              <a:t>autoscale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demo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node sizing</a:t>
            </a:r>
          </a:p>
        </p:txBody>
      </p:sp>
      <p:sp>
        <p:nvSpPr>
          <p:cNvPr id="4" name="Slide Number Placeholder 3"/>
          <p:cNvSpPr>
            <a:spLocks noGrp="1"/>
          </p:cNvSpPr>
          <p:nvPr>
            <p:ph type="sldNum" sz="quarter" idx="5"/>
          </p:nvPr>
        </p:nvSpPr>
        <p:spPr/>
        <p:txBody>
          <a:bodyPr/>
          <a:lstStyle/>
          <a:p>
            <a:fld id="{35B0F088-9291-45A9-BC19-5863E23C2579}" type="slidenum">
              <a:rPr lang="en-US" smtClean="0"/>
              <a:t>11</a:t>
            </a:fld>
            <a:endParaRPr lang="en-US"/>
          </a:p>
        </p:txBody>
      </p:sp>
    </p:spTree>
    <p:extLst>
      <p:ext uri="{BB962C8B-B14F-4D97-AF65-F5344CB8AC3E}">
        <p14:creationId xmlns:p14="http://schemas.microsoft.com/office/powerpoint/2010/main" val="362643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/docs/tasks/extend-</a:t>
            </a:r>
            <a:r>
              <a:rPr lang="en-US" dirty="0" err="1"/>
              <a:t>kubernetes</a:t>
            </a:r>
            <a:r>
              <a:rPr lang="en-US" dirty="0"/>
              <a:t>/custom-resources/custom-resource-definitions/</a:t>
            </a:r>
          </a:p>
        </p:txBody>
      </p:sp>
      <p:sp>
        <p:nvSpPr>
          <p:cNvPr id="4" name="Slide Number Placeholder 3"/>
          <p:cNvSpPr>
            <a:spLocks noGrp="1"/>
          </p:cNvSpPr>
          <p:nvPr>
            <p:ph type="sldNum" sz="quarter" idx="5"/>
          </p:nvPr>
        </p:nvSpPr>
        <p:spPr/>
        <p:txBody>
          <a:bodyPr/>
          <a:lstStyle/>
          <a:p>
            <a:fld id="{35B0F088-9291-45A9-BC19-5863E23C2579}" type="slidenum">
              <a:rPr lang="en-US" smtClean="0"/>
              <a:t>12</a:t>
            </a:fld>
            <a:endParaRPr lang="en-US"/>
          </a:p>
        </p:txBody>
      </p:sp>
    </p:spTree>
    <p:extLst>
      <p:ext uri="{BB962C8B-B14F-4D97-AF65-F5344CB8AC3E}">
        <p14:creationId xmlns:p14="http://schemas.microsoft.com/office/powerpoint/2010/main" val="2295113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hhttps</a:t>
            </a:r>
            <a:r>
              <a:rPr lang="en-US" dirty="0"/>
              <a:t>://</a:t>
            </a:r>
            <a:r>
              <a:rPr lang="en-US" dirty="0" err="1"/>
              <a:t>kubernetes.io</a:t>
            </a:r>
            <a:r>
              <a:rPr lang="en-US" dirty="0"/>
              <a:t>/docs/tasks/administer-cluster/safely-drain-node/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cordon and drain</a:t>
            </a:r>
          </a:p>
        </p:txBody>
      </p:sp>
      <p:sp>
        <p:nvSpPr>
          <p:cNvPr id="4" name="Slide Number Placeholder 3"/>
          <p:cNvSpPr>
            <a:spLocks noGrp="1"/>
          </p:cNvSpPr>
          <p:nvPr>
            <p:ph type="sldNum" sz="quarter" idx="5"/>
          </p:nvPr>
        </p:nvSpPr>
        <p:spPr/>
        <p:txBody>
          <a:bodyPr/>
          <a:lstStyle/>
          <a:p>
            <a:fld id="{35B0F088-9291-45A9-BC19-5863E23C2579}" type="slidenum">
              <a:rPr lang="en-US" smtClean="0"/>
              <a:t>13</a:t>
            </a:fld>
            <a:endParaRPr lang="en-US"/>
          </a:p>
        </p:txBody>
      </p:sp>
    </p:spTree>
    <p:extLst>
      <p:ext uri="{BB962C8B-B14F-4D97-AF65-F5344CB8AC3E}">
        <p14:creationId xmlns:p14="http://schemas.microsoft.com/office/powerpoint/2010/main" val="316739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Sidecar containers are the containers that should run along with the main container in the pod. This sidecar pattern extends and enhances the functionality of current containers without changing it.</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200" b="0" i="0" kern="1200" dirty="0">
                <a:solidFill>
                  <a:schemeClr val="tx1"/>
                </a:solidFill>
                <a:effectLst/>
                <a:latin typeface="+mn-lt"/>
                <a:ea typeface="+mn-ea"/>
                <a:cs typeface="+mn-cs"/>
              </a:rPr>
              <a:t>Imagine that you have the pod with a single container working very well and you want to add some functionality to the current container without touching or changing, how can you add the additional functionality or extending the current functionality? This sidecar container pattern really helps exactly in that situation.</a:t>
            </a:r>
            <a:endParaRPr lang="en-US" dirty="0"/>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3</a:t>
            </a:fld>
            <a:endParaRPr lang="en-US"/>
          </a:p>
        </p:txBody>
      </p:sp>
    </p:spTree>
    <p:extLst>
      <p:ext uri="{BB962C8B-B14F-4D97-AF65-F5344CB8AC3E}">
        <p14:creationId xmlns:p14="http://schemas.microsoft.com/office/powerpoint/2010/main" val="332905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/docs/concepts/configuration/secret/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/docs/tasks/inject-data-application/distribute-credentials-secure/</a:t>
            </a:r>
          </a:p>
        </p:txBody>
      </p:sp>
      <p:sp>
        <p:nvSpPr>
          <p:cNvPr id="4" name="Slide Number Placeholder 3"/>
          <p:cNvSpPr>
            <a:spLocks noGrp="1"/>
          </p:cNvSpPr>
          <p:nvPr>
            <p:ph type="sldNum" sz="quarter" idx="5"/>
          </p:nvPr>
        </p:nvSpPr>
        <p:spPr/>
        <p:txBody>
          <a:bodyPr/>
          <a:lstStyle/>
          <a:p>
            <a:fld id="{35B0F088-9291-45A9-BC19-5863E23C2579}" type="slidenum">
              <a:rPr lang="en-US" smtClean="0"/>
              <a:t>4</a:t>
            </a:fld>
            <a:endParaRPr lang="en-US"/>
          </a:p>
        </p:txBody>
      </p:sp>
    </p:spTree>
    <p:extLst>
      <p:ext uri="{BB962C8B-B14F-4D97-AF65-F5344CB8AC3E}">
        <p14:creationId xmlns:p14="http://schemas.microsoft.com/office/powerpoint/2010/main" val="2314652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kubernetes.io</a:t>
            </a:r>
            <a:r>
              <a:rPr lang="en-US" dirty="0"/>
              <a:t>/docs/concepts/configuration/</a:t>
            </a:r>
            <a:r>
              <a:rPr lang="en-US" dirty="0" err="1"/>
              <a:t>configmap</a:t>
            </a:r>
            <a:r>
              <a:rPr lang="en-US" dirty="0"/>
              <a:t>/</a:t>
            </a:r>
          </a:p>
          <a:p>
            <a:endParaRPr lang="en-US" dirty="0"/>
          </a:p>
          <a:p>
            <a:r>
              <a:rPr lang="en-US" dirty="0"/>
              <a:t>Deploy logging to demonstrate the </a:t>
            </a:r>
            <a:r>
              <a:rPr lang="en-US" dirty="0" err="1"/>
              <a:t>configmap</a:t>
            </a:r>
            <a:r>
              <a:rPr lang="en-US" dirty="0"/>
              <a:t> being used to provide a config file</a:t>
            </a:r>
          </a:p>
        </p:txBody>
      </p:sp>
      <p:sp>
        <p:nvSpPr>
          <p:cNvPr id="4" name="Slide Number Placeholder 3"/>
          <p:cNvSpPr>
            <a:spLocks noGrp="1"/>
          </p:cNvSpPr>
          <p:nvPr>
            <p:ph type="sldNum" sz="quarter" idx="5"/>
          </p:nvPr>
        </p:nvSpPr>
        <p:spPr/>
        <p:txBody>
          <a:bodyPr/>
          <a:lstStyle/>
          <a:p>
            <a:fld id="{35B0F088-9291-45A9-BC19-5863E23C2579}" type="slidenum">
              <a:rPr lang="en-US" smtClean="0"/>
              <a:t>5</a:t>
            </a:fld>
            <a:endParaRPr lang="en-US"/>
          </a:p>
        </p:txBody>
      </p:sp>
    </p:spTree>
    <p:extLst>
      <p:ext uri="{BB962C8B-B14F-4D97-AF65-F5344CB8AC3E}">
        <p14:creationId xmlns:p14="http://schemas.microsoft.com/office/powerpoint/2010/main" val="85763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/docs/reference/access-</a:t>
            </a:r>
            <a:r>
              <a:rPr lang="en-US" dirty="0" err="1"/>
              <a:t>authn</a:t>
            </a:r>
            <a:r>
              <a:rPr lang="en-US" dirty="0"/>
              <a:t>-</a:t>
            </a:r>
            <a:r>
              <a:rPr lang="en-US" dirty="0" err="1"/>
              <a:t>authz</a:t>
            </a:r>
            <a:r>
              <a:rPr lang="en-US" dirty="0"/>
              <a:t>/</a:t>
            </a:r>
            <a:r>
              <a:rPr lang="en-US" dirty="0" err="1"/>
              <a:t>rbac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current admin cluster roles</a:t>
            </a:r>
          </a:p>
        </p:txBody>
      </p:sp>
      <p:sp>
        <p:nvSpPr>
          <p:cNvPr id="4" name="Slide Number Placeholder 3"/>
          <p:cNvSpPr>
            <a:spLocks noGrp="1"/>
          </p:cNvSpPr>
          <p:nvPr>
            <p:ph type="sldNum" sz="quarter" idx="5"/>
          </p:nvPr>
        </p:nvSpPr>
        <p:spPr/>
        <p:txBody>
          <a:bodyPr/>
          <a:lstStyle/>
          <a:p>
            <a:fld id="{35B0F088-9291-45A9-BC19-5863E23C2579}" type="slidenum">
              <a:rPr lang="en-US" smtClean="0"/>
              <a:t>6</a:t>
            </a:fld>
            <a:endParaRPr lang="en-US"/>
          </a:p>
        </p:txBody>
      </p:sp>
    </p:spTree>
    <p:extLst>
      <p:ext uri="{BB962C8B-B14F-4D97-AF65-F5344CB8AC3E}">
        <p14:creationId xmlns:p14="http://schemas.microsoft.com/office/powerpoint/2010/main" val="1063135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/docs/reference/access-</a:t>
            </a:r>
            <a:r>
              <a:rPr lang="en-US" dirty="0" err="1"/>
              <a:t>authn</a:t>
            </a:r>
            <a:r>
              <a:rPr lang="en-US" dirty="0"/>
              <a:t>-</a:t>
            </a:r>
            <a:r>
              <a:rPr lang="en-US" dirty="0" err="1"/>
              <a:t>authz</a:t>
            </a:r>
            <a:r>
              <a:rPr lang="en-US" dirty="0"/>
              <a:t>/</a:t>
            </a:r>
            <a:r>
              <a:rPr lang="en-US" dirty="0" err="1"/>
              <a:t>rbac</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current admin cluster role bindings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logging </a:t>
            </a:r>
            <a:r>
              <a:rPr lang="en-US" dirty="0" err="1"/>
              <a:t>rbac</a:t>
            </a:r>
            <a:r>
              <a:rPr lang="en-US" dirty="0"/>
              <a:t> and service account</a:t>
            </a:r>
          </a:p>
        </p:txBody>
      </p:sp>
      <p:sp>
        <p:nvSpPr>
          <p:cNvPr id="4" name="Slide Number Placeholder 3"/>
          <p:cNvSpPr>
            <a:spLocks noGrp="1"/>
          </p:cNvSpPr>
          <p:nvPr>
            <p:ph type="sldNum" sz="quarter" idx="5"/>
          </p:nvPr>
        </p:nvSpPr>
        <p:spPr/>
        <p:txBody>
          <a:bodyPr/>
          <a:lstStyle/>
          <a:p>
            <a:fld id="{35B0F088-9291-45A9-BC19-5863E23C2579}" type="slidenum">
              <a:rPr lang="en-US" smtClean="0"/>
              <a:t>7</a:t>
            </a:fld>
            <a:endParaRPr lang="en-US"/>
          </a:p>
        </p:txBody>
      </p:sp>
    </p:spTree>
    <p:extLst>
      <p:ext uri="{BB962C8B-B14F-4D97-AF65-F5344CB8AC3E}">
        <p14:creationId xmlns:p14="http://schemas.microsoft.com/office/powerpoint/2010/main" val="443625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/docs/concepts/storage/persistent-volumes/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/docs/tasks/configure-pod-container/configure-persistent-volume-storage/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8</a:t>
            </a:fld>
            <a:endParaRPr lang="en-US"/>
          </a:p>
        </p:txBody>
      </p:sp>
    </p:spTree>
    <p:extLst>
      <p:ext uri="{BB962C8B-B14F-4D97-AF65-F5344CB8AC3E}">
        <p14:creationId xmlns:p14="http://schemas.microsoft.com/office/powerpoint/2010/main" val="135188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/docs/concepts/storage/persistent-volumes/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/docs/tasks/configure-pod-container/configure-persistent-volume-storage/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9</a:t>
            </a:fld>
            <a:endParaRPr lang="en-US"/>
          </a:p>
        </p:txBody>
      </p:sp>
    </p:spTree>
    <p:extLst>
      <p:ext uri="{BB962C8B-B14F-4D97-AF65-F5344CB8AC3E}">
        <p14:creationId xmlns:p14="http://schemas.microsoft.com/office/powerpoint/2010/main" val="2981874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/docs/concepts/configuration/manage-resources-containers/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Memory exceeded example: https://</a:t>
            </a:r>
            <a:r>
              <a:rPr lang="en-US" dirty="0" err="1"/>
              <a:t>kubernetes.io</a:t>
            </a:r>
            <a:r>
              <a:rPr lang="en-US" dirty="0"/>
              <a:t>/docs/tasks/configure-pod-container/assign-memory-resource/</a:t>
            </a:r>
          </a:p>
        </p:txBody>
      </p:sp>
      <p:sp>
        <p:nvSpPr>
          <p:cNvPr id="4" name="Slide Number Placeholder 3"/>
          <p:cNvSpPr>
            <a:spLocks noGrp="1"/>
          </p:cNvSpPr>
          <p:nvPr>
            <p:ph type="sldNum" sz="quarter" idx="5"/>
          </p:nvPr>
        </p:nvSpPr>
        <p:spPr/>
        <p:txBody>
          <a:bodyPr/>
          <a:lstStyle/>
          <a:p>
            <a:fld id="{35B0F088-9291-45A9-BC19-5863E23C2579}" type="slidenum">
              <a:rPr lang="en-US" smtClean="0"/>
              <a:t>10</a:t>
            </a:fld>
            <a:endParaRPr lang="en-US"/>
          </a:p>
        </p:txBody>
      </p:sp>
    </p:spTree>
    <p:extLst>
      <p:ext uri="{BB962C8B-B14F-4D97-AF65-F5344CB8AC3E}">
        <p14:creationId xmlns:p14="http://schemas.microsoft.com/office/powerpoint/2010/main" val="407396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38625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9971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1267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347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86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48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50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93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5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1614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Tree>
    <p:extLst>
      <p:ext uri="{BB962C8B-B14F-4D97-AF65-F5344CB8AC3E}">
        <p14:creationId xmlns:p14="http://schemas.microsoft.com/office/powerpoint/2010/main" val="409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Tree>
    <p:extLst>
      <p:ext uri="{BB962C8B-B14F-4D97-AF65-F5344CB8AC3E}">
        <p14:creationId xmlns:p14="http://schemas.microsoft.com/office/powerpoint/2010/main" val="18496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99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5611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958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7768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34232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213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0984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91385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8962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5613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2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172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3401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33032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Edit Master text styles</a:t>
            </a:r>
          </a:p>
        </p:txBody>
      </p:sp>
    </p:spTree>
    <p:extLst>
      <p:ext uri="{BB962C8B-B14F-4D97-AF65-F5344CB8AC3E}">
        <p14:creationId xmlns:p14="http://schemas.microsoft.com/office/powerpoint/2010/main" val="149502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3664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69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52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7304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352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73.xml"/><Relationship Id="rId18" Type="http://schemas.openxmlformats.org/officeDocument/2006/relationships/image" Target="../media/image31.png"/><Relationship Id="rId3" Type="http://schemas.openxmlformats.org/officeDocument/2006/relationships/customXml" Target="../ink/ink68.xml"/><Relationship Id="rId21" Type="http://schemas.openxmlformats.org/officeDocument/2006/relationships/customXml" Target="../ink/ink77.xml"/><Relationship Id="rId7" Type="http://schemas.openxmlformats.org/officeDocument/2006/relationships/customXml" Target="../ink/ink70.xml"/><Relationship Id="rId12" Type="http://schemas.openxmlformats.org/officeDocument/2006/relationships/image" Target="../media/image28.png"/><Relationship Id="rId17" Type="http://schemas.openxmlformats.org/officeDocument/2006/relationships/customXml" Target="../ink/ink75.xml"/><Relationship Id="rId25"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72.xml"/><Relationship Id="rId24" Type="http://schemas.openxmlformats.org/officeDocument/2006/relationships/image" Target="../media/image34.png"/><Relationship Id="rId5" Type="http://schemas.openxmlformats.org/officeDocument/2006/relationships/customXml" Target="../ink/ink69.xml"/><Relationship Id="rId15" Type="http://schemas.openxmlformats.org/officeDocument/2006/relationships/customXml" Target="../ink/ink74.xml"/><Relationship Id="rId23" Type="http://schemas.openxmlformats.org/officeDocument/2006/relationships/customXml" Target="../ink/ink78.xml"/><Relationship Id="rId10" Type="http://schemas.openxmlformats.org/officeDocument/2006/relationships/image" Target="../media/image27.png"/><Relationship Id="rId19" Type="http://schemas.openxmlformats.org/officeDocument/2006/relationships/customXml" Target="../ink/ink76.xml"/><Relationship Id="rId4" Type="http://schemas.openxmlformats.org/officeDocument/2006/relationships/image" Target="../media/image24.png"/><Relationship Id="rId9" Type="http://schemas.openxmlformats.org/officeDocument/2006/relationships/customXml" Target="../ink/ink71.xml"/><Relationship Id="rId14" Type="http://schemas.openxmlformats.org/officeDocument/2006/relationships/image" Target="../media/image29.png"/><Relationship Id="rId22"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84.xml"/><Relationship Id="rId18" Type="http://schemas.openxmlformats.org/officeDocument/2006/relationships/image" Target="../media/image31.png"/><Relationship Id="rId3" Type="http://schemas.openxmlformats.org/officeDocument/2006/relationships/customXml" Target="../ink/ink79.xml"/><Relationship Id="rId21" Type="http://schemas.openxmlformats.org/officeDocument/2006/relationships/customXml" Target="../ink/ink88.xml"/><Relationship Id="rId7" Type="http://schemas.openxmlformats.org/officeDocument/2006/relationships/customXml" Target="../ink/ink81.xml"/><Relationship Id="rId12" Type="http://schemas.openxmlformats.org/officeDocument/2006/relationships/image" Target="../media/image28.png"/><Relationship Id="rId17" Type="http://schemas.openxmlformats.org/officeDocument/2006/relationships/customXml" Target="../ink/ink86.xml"/><Relationship Id="rId25"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83.xml"/><Relationship Id="rId24" Type="http://schemas.openxmlformats.org/officeDocument/2006/relationships/image" Target="../media/image34.png"/><Relationship Id="rId5" Type="http://schemas.openxmlformats.org/officeDocument/2006/relationships/customXml" Target="../ink/ink80.xml"/><Relationship Id="rId15" Type="http://schemas.openxmlformats.org/officeDocument/2006/relationships/customXml" Target="../ink/ink85.xml"/><Relationship Id="rId23" Type="http://schemas.openxmlformats.org/officeDocument/2006/relationships/customXml" Target="../ink/ink89.xml"/><Relationship Id="rId10" Type="http://schemas.openxmlformats.org/officeDocument/2006/relationships/image" Target="../media/image27.png"/><Relationship Id="rId19" Type="http://schemas.openxmlformats.org/officeDocument/2006/relationships/customXml" Target="../ink/ink87.xml"/><Relationship Id="rId4" Type="http://schemas.openxmlformats.org/officeDocument/2006/relationships/image" Target="../media/image24.png"/><Relationship Id="rId9" Type="http://schemas.openxmlformats.org/officeDocument/2006/relationships/customXml" Target="../ink/ink82.xml"/><Relationship Id="rId14" Type="http://schemas.openxmlformats.org/officeDocument/2006/relationships/image" Target="../media/image29.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95.xml"/><Relationship Id="rId18" Type="http://schemas.openxmlformats.org/officeDocument/2006/relationships/image" Target="../media/image31.png"/><Relationship Id="rId3" Type="http://schemas.openxmlformats.org/officeDocument/2006/relationships/customXml" Target="../ink/ink90.xml"/><Relationship Id="rId21" Type="http://schemas.openxmlformats.org/officeDocument/2006/relationships/customXml" Target="../ink/ink99.xml"/><Relationship Id="rId7" Type="http://schemas.openxmlformats.org/officeDocument/2006/relationships/customXml" Target="../ink/ink92.xml"/><Relationship Id="rId12" Type="http://schemas.openxmlformats.org/officeDocument/2006/relationships/image" Target="../media/image28.png"/><Relationship Id="rId17" Type="http://schemas.openxmlformats.org/officeDocument/2006/relationships/customXml" Target="../ink/ink97.xml"/><Relationship Id="rId25"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94.xml"/><Relationship Id="rId24" Type="http://schemas.openxmlformats.org/officeDocument/2006/relationships/image" Target="../media/image34.png"/><Relationship Id="rId5" Type="http://schemas.openxmlformats.org/officeDocument/2006/relationships/customXml" Target="../ink/ink91.xml"/><Relationship Id="rId15" Type="http://schemas.openxmlformats.org/officeDocument/2006/relationships/customXml" Target="../ink/ink96.xml"/><Relationship Id="rId23" Type="http://schemas.openxmlformats.org/officeDocument/2006/relationships/customXml" Target="../ink/ink100.xml"/><Relationship Id="rId10" Type="http://schemas.openxmlformats.org/officeDocument/2006/relationships/image" Target="../media/image27.png"/><Relationship Id="rId19" Type="http://schemas.openxmlformats.org/officeDocument/2006/relationships/customXml" Target="../ink/ink98.xml"/><Relationship Id="rId4" Type="http://schemas.openxmlformats.org/officeDocument/2006/relationships/image" Target="../media/image24.png"/><Relationship Id="rId9" Type="http://schemas.openxmlformats.org/officeDocument/2006/relationships/customXml" Target="../ink/ink93.xml"/><Relationship Id="rId14" Type="http://schemas.openxmlformats.org/officeDocument/2006/relationships/image" Target="../media/image29.png"/><Relationship Id="rId22"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06.xml"/><Relationship Id="rId18" Type="http://schemas.openxmlformats.org/officeDocument/2006/relationships/image" Target="../media/image31.png"/><Relationship Id="rId3" Type="http://schemas.openxmlformats.org/officeDocument/2006/relationships/customXml" Target="../ink/ink101.xml"/><Relationship Id="rId21" Type="http://schemas.openxmlformats.org/officeDocument/2006/relationships/customXml" Target="../ink/ink110.xml"/><Relationship Id="rId7" Type="http://schemas.openxmlformats.org/officeDocument/2006/relationships/customXml" Target="../ink/ink103.xml"/><Relationship Id="rId12" Type="http://schemas.openxmlformats.org/officeDocument/2006/relationships/image" Target="../media/image28.png"/><Relationship Id="rId17" Type="http://schemas.openxmlformats.org/officeDocument/2006/relationships/customXml" Target="../ink/ink108.xml"/><Relationship Id="rId2" Type="http://schemas.openxmlformats.org/officeDocument/2006/relationships/notesSlide" Target="../notesSlides/notesSlide1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105.xml"/><Relationship Id="rId24" Type="http://schemas.openxmlformats.org/officeDocument/2006/relationships/image" Target="../media/image34.png"/><Relationship Id="rId5" Type="http://schemas.openxmlformats.org/officeDocument/2006/relationships/customXml" Target="../ink/ink102.xml"/><Relationship Id="rId15" Type="http://schemas.openxmlformats.org/officeDocument/2006/relationships/customXml" Target="../ink/ink107.xml"/><Relationship Id="rId23" Type="http://schemas.openxmlformats.org/officeDocument/2006/relationships/customXml" Target="../ink/ink111.xml"/><Relationship Id="rId10" Type="http://schemas.openxmlformats.org/officeDocument/2006/relationships/image" Target="../media/image27.png"/><Relationship Id="rId19" Type="http://schemas.openxmlformats.org/officeDocument/2006/relationships/customXml" Target="../ink/ink109.xml"/><Relationship Id="rId4" Type="http://schemas.openxmlformats.org/officeDocument/2006/relationships/image" Target="../media/image24.png"/><Relationship Id="rId9" Type="http://schemas.openxmlformats.org/officeDocument/2006/relationships/customXml" Target="../ink/ink104.xml"/><Relationship Id="rId14" Type="http://schemas.openxmlformats.org/officeDocument/2006/relationships/image" Target="../media/image29.png"/><Relationship Id="rId22"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7.xml"/><Relationship Id="rId18" Type="http://schemas.openxmlformats.org/officeDocument/2006/relationships/image" Target="../media/image31.png"/><Relationship Id="rId26" Type="http://schemas.openxmlformats.org/officeDocument/2006/relationships/image" Target="../media/image13.png"/><Relationship Id="rId3" Type="http://schemas.openxmlformats.org/officeDocument/2006/relationships/customXml" Target="../ink/ink2.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28.png"/><Relationship Id="rId17" Type="http://schemas.openxmlformats.org/officeDocument/2006/relationships/customXml" Target="../ink/ink9.xml"/><Relationship Id="rId25"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6.xml"/><Relationship Id="rId24" Type="http://schemas.openxmlformats.org/officeDocument/2006/relationships/image" Target="../media/image34.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27.png"/><Relationship Id="rId19" Type="http://schemas.openxmlformats.org/officeDocument/2006/relationships/customXml" Target="../ink/ink10.xml"/><Relationship Id="rId4" Type="http://schemas.openxmlformats.org/officeDocument/2006/relationships/image" Target="../media/image24.png"/><Relationship Id="rId9" Type="http://schemas.openxmlformats.org/officeDocument/2006/relationships/customXml" Target="../ink/ink5.xml"/><Relationship Id="rId14" Type="http://schemas.openxmlformats.org/officeDocument/2006/relationships/image" Target="../media/image29.png"/><Relationship Id="rId22"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18.xml"/><Relationship Id="rId18" Type="http://schemas.openxmlformats.org/officeDocument/2006/relationships/image" Target="../media/image19.png"/><Relationship Id="rId3" Type="http://schemas.openxmlformats.org/officeDocument/2006/relationships/customXml" Target="../ink/ink13.xml"/><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16.png"/><Relationship Id="rId17" Type="http://schemas.openxmlformats.org/officeDocument/2006/relationships/customXml" Target="../ink/ink20.xml"/><Relationship Id="rId25"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30.png"/><Relationship Id="rId11" Type="http://schemas.openxmlformats.org/officeDocument/2006/relationships/customXml" Target="../ink/ink17.xml"/><Relationship Id="rId24" Type="http://schemas.openxmlformats.org/officeDocument/2006/relationships/image" Target="../media/image22.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15.png"/><Relationship Id="rId19" Type="http://schemas.openxmlformats.org/officeDocument/2006/relationships/customXml" Target="../ink/ink21.xml"/><Relationship Id="rId4" Type="http://schemas.openxmlformats.org/officeDocument/2006/relationships/image" Target="../media/image120.png"/><Relationship Id="rId9" Type="http://schemas.openxmlformats.org/officeDocument/2006/relationships/customXml" Target="../ink/ink16.xml"/><Relationship Id="rId14" Type="http://schemas.openxmlformats.org/officeDocument/2006/relationships/image" Target="../media/image17.png"/><Relationship Id="rId22"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29.xml"/><Relationship Id="rId18" Type="http://schemas.openxmlformats.org/officeDocument/2006/relationships/image" Target="../media/image31.png"/><Relationship Id="rId26" Type="http://schemas.openxmlformats.org/officeDocument/2006/relationships/image" Target="../media/image36.png"/><Relationship Id="rId3" Type="http://schemas.openxmlformats.org/officeDocument/2006/relationships/customXml" Target="../ink/ink24.xml"/><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8.png"/><Relationship Id="rId17" Type="http://schemas.openxmlformats.org/officeDocument/2006/relationships/customXml" Target="../ink/ink31.xml"/><Relationship Id="rId25"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28.xml"/><Relationship Id="rId24" Type="http://schemas.openxmlformats.org/officeDocument/2006/relationships/image" Target="../media/image34.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10" Type="http://schemas.openxmlformats.org/officeDocument/2006/relationships/image" Target="../media/image27.png"/><Relationship Id="rId19" Type="http://schemas.openxmlformats.org/officeDocument/2006/relationships/customXml" Target="../ink/ink32.xml"/><Relationship Id="rId4" Type="http://schemas.openxmlformats.org/officeDocument/2006/relationships/image" Target="../media/image24.png"/><Relationship Id="rId9" Type="http://schemas.openxmlformats.org/officeDocument/2006/relationships/customXml" Target="../ink/ink27.xml"/><Relationship Id="rId14" Type="http://schemas.openxmlformats.org/officeDocument/2006/relationships/image" Target="../media/image29.png"/><Relationship Id="rId22"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40.xml"/><Relationship Id="rId18" Type="http://schemas.openxmlformats.org/officeDocument/2006/relationships/image" Target="../media/image46.png"/><Relationship Id="rId26" Type="http://schemas.openxmlformats.org/officeDocument/2006/relationships/image" Target="../media/image38.png"/><Relationship Id="rId3" Type="http://schemas.openxmlformats.org/officeDocument/2006/relationships/customXml" Target="../ink/ink35.xml"/><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43.png"/><Relationship Id="rId17" Type="http://schemas.openxmlformats.org/officeDocument/2006/relationships/customXml" Target="../ink/ink42.xml"/><Relationship Id="rId25" Type="http://schemas.openxmlformats.org/officeDocument/2006/relationships/image" Target="../media/image37.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40.png"/><Relationship Id="rId11" Type="http://schemas.openxmlformats.org/officeDocument/2006/relationships/customXml" Target="../ink/ink39.xml"/><Relationship Id="rId24" Type="http://schemas.openxmlformats.org/officeDocument/2006/relationships/image" Target="../media/image49.png"/><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10" Type="http://schemas.openxmlformats.org/officeDocument/2006/relationships/image" Target="../media/image42.png"/><Relationship Id="rId19" Type="http://schemas.openxmlformats.org/officeDocument/2006/relationships/customXml" Target="../ink/ink43.xml"/><Relationship Id="rId4" Type="http://schemas.openxmlformats.org/officeDocument/2006/relationships/image" Target="../media/image39.png"/><Relationship Id="rId9" Type="http://schemas.openxmlformats.org/officeDocument/2006/relationships/customXml" Target="../ink/ink38.xml"/><Relationship Id="rId14" Type="http://schemas.openxmlformats.org/officeDocument/2006/relationships/image" Target="../media/image44.png"/><Relationship Id="rId22"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51.xml"/><Relationship Id="rId18" Type="http://schemas.openxmlformats.org/officeDocument/2006/relationships/image" Target="../media/image31.png"/><Relationship Id="rId26" Type="http://schemas.openxmlformats.org/officeDocument/2006/relationships/image" Target="../media/image51.png"/><Relationship Id="rId3" Type="http://schemas.openxmlformats.org/officeDocument/2006/relationships/customXml" Target="../ink/ink46.xml"/><Relationship Id="rId21" Type="http://schemas.openxmlformats.org/officeDocument/2006/relationships/customXml" Target="../ink/ink55.xml"/><Relationship Id="rId7" Type="http://schemas.openxmlformats.org/officeDocument/2006/relationships/customXml" Target="../ink/ink48.xml"/><Relationship Id="rId12" Type="http://schemas.openxmlformats.org/officeDocument/2006/relationships/image" Target="../media/image28.png"/><Relationship Id="rId17" Type="http://schemas.openxmlformats.org/officeDocument/2006/relationships/customXml" Target="../ink/ink53.xml"/><Relationship Id="rId25" Type="http://schemas.openxmlformats.org/officeDocument/2006/relationships/image" Target="../media/image50.png"/><Relationship Id="rId2" Type="http://schemas.openxmlformats.org/officeDocument/2006/relationships/notesSlide" Target="../notesSlides/notesSlide7.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0.xml"/><Relationship Id="rId24" Type="http://schemas.openxmlformats.org/officeDocument/2006/relationships/image" Target="../media/image34.png"/><Relationship Id="rId5" Type="http://schemas.openxmlformats.org/officeDocument/2006/relationships/customXml" Target="../ink/ink47.xml"/><Relationship Id="rId15" Type="http://schemas.openxmlformats.org/officeDocument/2006/relationships/customXml" Target="../ink/ink52.xml"/><Relationship Id="rId23" Type="http://schemas.openxmlformats.org/officeDocument/2006/relationships/customXml" Target="../ink/ink56.xml"/><Relationship Id="rId10" Type="http://schemas.openxmlformats.org/officeDocument/2006/relationships/image" Target="../media/image27.png"/><Relationship Id="rId19" Type="http://schemas.openxmlformats.org/officeDocument/2006/relationships/customXml" Target="../ink/ink54.xml"/><Relationship Id="rId4" Type="http://schemas.openxmlformats.org/officeDocument/2006/relationships/image" Target="../media/image24.png"/><Relationship Id="rId9" Type="http://schemas.openxmlformats.org/officeDocument/2006/relationships/customXml" Target="../ink/ink49.xml"/><Relationship Id="rId14" Type="http://schemas.openxmlformats.org/officeDocument/2006/relationships/image" Target="../media/image29.png"/><Relationship Id="rId22"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62.xml"/><Relationship Id="rId18" Type="http://schemas.openxmlformats.org/officeDocument/2006/relationships/image" Target="../media/image46.png"/><Relationship Id="rId26" Type="http://schemas.openxmlformats.org/officeDocument/2006/relationships/image" Target="../media/image52.png"/><Relationship Id="rId3" Type="http://schemas.openxmlformats.org/officeDocument/2006/relationships/customXml" Target="../ink/ink57.xml"/><Relationship Id="rId21" Type="http://schemas.openxmlformats.org/officeDocument/2006/relationships/customXml" Target="../ink/ink66.xml"/><Relationship Id="rId7" Type="http://schemas.openxmlformats.org/officeDocument/2006/relationships/customXml" Target="../ink/ink59.xml"/><Relationship Id="rId12" Type="http://schemas.openxmlformats.org/officeDocument/2006/relationships/image" Target="../media/image43.png"/><Relationship Id="rId17" Type="http://schemas.openxmlformats.org/officeDocument/2006/relationships/customXml" Target="../ink/ink64.xml"/><Relationship Id="rId25"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45.png"/><Relationship Id="rId20"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40.png"/><Relationship Id="rId11" Type="http://schemas.openxmlformats.org/officeDocument/2006/relationships/customXml" Target="../ink/ink61.xml"/><Relationship Id="rId24" Type="http://schemas.openxmlformats.org/officeDocument/2006/relationships/image" Target="../media/image49.png"/><Relationship Id="rId5" Type="http://schemas.openxmlformats.org/officeDocument/2006/relationships/customXml" Target="../ink/ink58.xml"/><Relationship Id="rId15" Type="http://schemas.openxmlformats.org/officeDocument/2006/relationships/customXml" Target="../ink/ink63.xml"/><Relationship Id="rId23" Type="http://schemas.openxmlformats.org/officeDocument/2006/relationships/customXml" Target="../ink/ink67.xml"/><Relationship Id="rId10" Type="http://schemas.openxmlformats.org/officeDocument/2006/relationships/image" Target="../media/image42.png"/><Relationship Id="rId19" Type="http://schemas.openxmlformats.org/officeDocument/2006/relationships/customXml" Target="../ink/ink65.xml"/><Relationship Id="rId4" Type="http://schemas.openxmlformats.org/officeDocument/2006/relationships/image" Target="../media/image39.png"/><Relationship Id="rId9" Type="http://schemas.openxmlformats.org/officeDocument/2006/relationships/customXml" Target="../ink/ink60.xml"/><Relationship Id="rId14" Type="http://schemas.openxmlformats.org/officeDocument/2006/relationships/image" Target="../media/image44.png"/><Relationship Id="rId22"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B115-C2AA-A845-85E7-CBE4EE0C950A}"/>
              </a:ext>
            </a:extLst>
          </p:cNvPr>
          <p:cNvSpPr>
            <a:spLocks noGrp="1"/>
          </p:cNvSpPr>
          <p:nvPr>
            <p:ph type="title"/>
          </p:nvPr>
        </p:nvSpPr>
        <p:spPr>
          <a:xfrm>
            <a:off x="6259796" y="1667475"/>
            <a:ext cx="5324033" cy="1234440"/>
          </a:xfrm>
        </p:spPr>
        <p:txBody>
          <a:bodyPr/>
          <a:lstStyle/>
          <a:p>
            <a:pPr algn="l"/>
            <a:r>
              <a:rPr lang="en-US" dirty="0"/>
              <a:t>The New Modern Application Platform</a:t>
            </a:r>
            <a:br>
              <a:rPr lang="en-US" dirty="0"/>
            </a:br>
            <a:r>
              <a:rPr lang="en-US" sz="2400" dirty="0"/>
              <a:t>Session 5: Kubernetes Session 2</a:t>
            </a:r>
          </a:p>
        </p:txBody>
      </p:sp>
      <p:sp>
        <p:nvSpPr>
          <p:cNvPr id="6" name="Text Placeholder 5">
            <a:extLst>
              <a:ext uri="{FF2B5EF4-FFF2-40B4-BE49-F238E27FC236}">
                <a16:creationId xmlns:a16="http://schemas.microsoft.com/office/drawing/2014/main" id="{9EEB7A55-7C59-B542-BAC5-7848E9BAD674}"/>
              </a:ext>
            </a:extLst>
          </p:cNvPr>
          <p:cNvSpPr>
            <a:spLocks noGrp="1"/>
          </p:cNvSpPr>
          <p:nvPr>
            <p:ph type="body" sz="quarter" idx="13"/>
          </p:nvPr>
        </p:nvSpPr>
        <p:spPr/>
        <p:txBody>
          <a:bodyPr/>
          <a:lstStyle/>
          <a:p>
            <a:r>
              <a:rPr lang="en-US" dirty="0"/>
              <a:t>May 2021</a:t>
            </a:r>
          </a:p>
        </p:txBody>
      </p:sp>
      <p:sp>
        <p:nvSpPr>
          <p:cNvPr id="3" name="Rectangle 2">
            <a:extLst>
              <a:ext uri="{FF2B5EF4-FFF2-40B4-BE49-F238E27FC236}">
                <a16:creationId xmlns:a16="http://schemas.microsoft.com/office/drawing/2014/main" id="{C2C3C876-9B13-7842-9604-C7F84CDFD049}"/>
              </a:ext>
            </a:extLst>
          </p:cNvPr>
          <p:cNvSpPr/>
          <p:nvPr/>
        </p:nvSpPr>
        <p:spPr>
          <a:xfrm>
            <a:off x="6389077" y="4168349"/>
            <a:ext cx="5324033" cy="369332"/>
          </a:xfrm>
          <a:prstGeom prst="rect">
            <a:avLst/>
          </a:prstGeom>
        </p:spPr>
        <p:txBody>
          <a:bodyPr wrap="square">
            <a:spAutoFit/>
          </a:bodyPr>
          <a:lstStyle/>
          <a:p>
            <a:r>
              <a:rPr lang="en-US" dirty="0">
                <a:solidFill>
                  <a:srgbClr val="002060"/>
                </a:solidFill>
              </a:rPr>
              <a:t>Amit Rathod</a:t>
            </a:r>
          </a:p>
        </p:txBody>
      </p:sp>
      <p:sp>
        <p:nvSpPr>
          <p:cNvPr id="4" name="TextBox 3">
            <a:extLst>
              <a:ext uri="{FF2B5EF4-FFF2-40B4-BE49-F238E27FC236}">
                <a16:creationId xmlns:a16="http://schemas.microsoft.com/office/drawing/2014/main" id="{781859C2-8E20-544F-BDB7-9FEC2C8828FF}"/>
              </a:ext>
            </a:extLst>
          </p:cNvPr>
          <p:cNvSpPr txBox="1"/>
          <p:nvPr/>
        </p:nvSpPr>
        <p:spPr>
          <a:xfrm>
            <a:off x="5735540" y="3245297"/>
            <a:ext cx="6192401" cy="215444"/>
          </a:xfrm>
          <a:prstGeom prst="rect">
            <a:avLst/>
          </a:prstGeom>
        </p:spPr>
        <p:txBody>
          <a:bodyPr wrap="none" lIns="0" tIns="0" rIns="0" bIns="0" rtlCol="0">
            <a:spAutoFit/>
          </a:bodyPr>
          <a:lstStyle/>
          <a:p>
            <a:pPr>
              <a:spcAft>
                <a:spcPts val="600"/>
              </a:spcAft>
            </a:pPr>
            <a:r>
              <a:rPr lang="en-US" sz="1400" dirty="0">
                <a:solidFill>
                  <a:srgbClr val="002060"/>
                </a:solidFill>
              </a:rPr>
              <a:t>“Bridging the growing chasm between developers and infra engineering”</a:t>
            </a:r>
          </a:p>
        </p:txBody>
      </p:sp>
    </p:spTree>
    <p:extLst>
      <p:ext uri="{BB962C8B-B14F-4D97-AF65-F5344CB8AC3E}">
        <p14:creationId xmlns:p14="http://schemas.microsoft.com/office/powerpoint/2010/main" val="2525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Resource Requests and Limits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set pod </a:t>
            </a:r>
            <a:r>
              <a:rPr lang="en-US" dirty="0" err="1"/>
              <a:t>cpu</a:t>
            </a:r>
            <a:r>
              <a:rPr lang="en-US" dirty="0"/>
              <a:t> and memory resources</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60" y="1634844"/>
            <a:ext cx="6096000" cy="3693319"/>
          </a:xfrm>
          <a:prstGeom prst="rect">
            <a:avLst/>
          </a:prstGeom>
        </p:spPr>
        <p:txBody>
          <a:bodyPr>
            <a:spAutoFit/>
          </a:bodyPr>
          <a:lstStyle/>
          <a:p>
            <a:pPr marL="285750" indent="-285750">
              <a:buFont typeface="Arial" panose="020B0604020202020204" pitchFamily="34" charset="0"/>
              <a:buChar char="•"/>
            </a:pPr>
            <a:r>
              <a:rPr lang="en-US" dirty="0"/>
              <a:t>Requests are what the pod is allocated to begin with but can grow</a:t>
            </a:r>
          </a:p>
          <a:p>
            <a:pPr marL="285750" indent="-285750">
              <a:buFont typeface="Arial" panose="020B0604020202020204" pitchFamily="34" charset="0"/>
              <a:buChar char="•"/>
            </a:pPr>
            <a:r>
              <a:rPr lang="en-US" dirty="0"/>
              <a:t>Limits put a cap on growth (without limits, no cap)</a:t>
            </a:r>
          </a:p>
          <a:p>
            <a:pPr marL="285750" indent="-285750">
              <a:buFont typeface="Arial" panose="020B0604020202020204" pitchFamily="34" charset="0"/>
              <a:buChar char="•"/>
            </a:pPr>
            <a:r>
              <a:rPr lang="en-US" dirty="0"/>
              <a:t>One </a:t>
            </a:r>
            <a:r>
              <a:rPr lang="en-US" dirty="0" err="1"/>
              <a:t>cpu</a:t>
            </a:r>
            <a:r>
              <a:rPr lang="en-US" dirty="0"/>
              <a:t>, in Kubernetes, is equivalent to </a:t>
            </a:r>
            <a:r>
              <a:rPr lang="en-US" b="1" dirty="0"/>
              <a:t>1 vCPU/Core</a:t>
            </a:r>
            <a:r>
              <a:rPr lang="en-US" dirty="0"/>
              <a:t> for cloud providers and </a:t>
            </a:r>
            <a:r>
              <a:rPr lang="en-US" b="1" dirty="0"/>
              <a:t>1 </a:t>
            </a:r>
            <a:r>
              <a:rPr lang="en-US" b="1" dirty="0" err="1"/>
              <a:t>hyperthread</a:t>
            </a:r>
            <a:r>
              <a:rPr lang="en-US" dirty="0"/>
              <a:t> on bare-metal</a:t>
            </a:r>
          </a:p>
          <a:p>
            <a:pPr marL="285750" indent="-285750">
              <a:buFont typeface="Arial" panose="020B0604020202020204" pitchFamily="34" charset="0"/>
              <a:buChar char="•"/>
            </a:pPr>
            <a:r>
              <a:rPr lang="en-US" dirty="0"/>
              <a:t>The Kubernetes resource schedular will only schedule the pod if there are free resources.  It will not overcommit.</a:t>
            </a:r>
          </a:p>
          <a:p>
            <a:pPr marL="285750" indent="-285750">
              <a:buFont typeface="Arial" panose="020B0604020202020204" pitchFamily="34" charset="0"/>
              <a:buChar char="•"/>
            </a:pPr>
            <a:r>
              <a:rPr lang="en-US" dirty="0"/>
              <a:t>If a Container exceeds its memory limit, it might be terminated. If it is </a:t>
            </a:r>
            <a:r>
              <a:rPr lang="en-US" dirty="0" err="1"/>
              <a:t>restartable</a:t>
            </a:r>
            <a:r>
              <a:rPr lang="en-US" dirty="0"/>
              <a:t>, the </a:t>
            </a:r>
            <a:r>
              <a:rPr lang="en-US" dirty="0" err="1"/>
              <a:t>kubelet</a:t>
            </a:r>
            <a:r>
              <a:rPr lang="en-US" dirty="0"/>
              <a:t> will restart it, as with any other type of runtime failure.  Look for “</a:t>
            </a:r>
            <a:r>
              <a:rPr lang="en-US" dirty="0" err="1"/>
              <a:t>OOMkilled</a:t>
            </a:r>
            <a:r>
              <a:rPr lang="en-US" dirty="0"/>
              <a:t>” if pod exceeds memory.</a:t>
            </a:r>
          </a:p>
        </p:txBody>
      </p:sp>
      <p:pic>
        <p:nvPicPr>
          <p:cNvPr id="4" name="Picture 3">
            <a:extLst>
              <a:ext uri="{FF2B5EF4-FFF2-40B4-BE49-F238E27FC236}">
                <a16:creationId xmlns:a16="http://schemas.microsoft.com/office/drawing/2014/main" id="{E54FCB49-2A2D-8743-97FC-E47ED938936E}"/>
              </a:ext>
            </a:extLst>
          </p:cNvPr>
          <p:cNvPicPr>
            <a:picLocks noChangeAspect="1"/>
          </p:cNvPicPr>
          <p:nvPr/>
        </p:nvPicPr>
        <p:blipFill>
          <a:blip r:embed="rId25"/>
          <a:stretch>
            <a:fillRect/>
          </a:stretch>
        </p:blipFill>
        <p:spPr>
          <a:xfrm>
            <a:off x="8453478" y="268491"/>
            <a:ext cx="2512266" cy="6006339"/>
          </a:xfrm>
          <a:prstGeom prst="rect">
            <a:avLst/>
          </a:prstGeom>
        </p:spPr>
      </p:pic>
    </p:spTree>
    <p:extLst>
      <p:ext uri="{BB962C8B-B14F-4D97-AF65-F5344CB8AC3E}">
        <p14:creationId xmlns:p14="http://schemas.microsoft.com/office/powerpoint/2010/main" val="4978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Horizontal Pod </a:t>
            </a:r>
            <a:r>
              <a:rPr lang="en-US" dirty="0" err="1"/>
              <a:t>Autoscaler</a:t>
            </a:r>
            <a:endParaRPr lang="en-US" dirty="0"/>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scale up the number of replicas</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60" y="1634844"/>
            <a:ext cx="6096000" cy="1754326"/>
          </a:xfrm>
          <a:prstGeom prst="rect">
            <a:avLst/>
          </a:prstGeom>
        </p:spPr>
        <p:txBody>
          <a:bodyPr>
            <a:spAutoFit/>
          </a:bodyPr>
          <a:lstStyle/>
          <a:p>
            <a:pPr marL="285750" indent="-285750">
              <a:buFont typeface="Arial" panose="020B0604020202020204" pitchFamily="34" charset="0"/>
              <a:buChar char="•"/>
            </a:pPr>
            <a:r>
              <a:rPr lang="en-US" dirty="0"/>
              <a:t>Automatically scales the number of Pods in a replication controller, deployment, replica set or stateful set based on observed CPU utilization</a:t>
            </a:r>
          </a:p>
          <a:p>
            <a:pPr marL="285750" indent="-285750">
              <a:buFont typeface="Arial" panose="020B0604020202020204" pitchFamily="34" charset="0"/>
              <a:buChar char="•"/>
            </a:pPr>
            <a:r>
              <a:rPr lang="en-US" dirty="0"/>
              <a:t>Lets pods scale past the replicas setting</a:t>
            </a:r>
          </a:p>
          <a:p>
            <a:pPr marL="285750" indent="-285750">
              <a:buFont typeface="Arial" panose="020B0604020202020204" pitchFamily="34" charset="0"/>
              <a:buChar char="•"/>
            </a:pPr>
            <a:r>
              <a:rPr lang="en-US" dirty="0"/>
              <a:t>Important: the pod should be “right sized” to begin with or this could aggravate resource waste</a:t>
            </a:r>
          </a:p>
        </p:txBody>
      </p:sp>
      <p:pic>
        <p:nvPicPr>
          <p:cNvPr id="5" name="Picture 4">
            <a:extLst>
              <a:ext uri="{FF2B5EF4-FFF2-40B4-BE49-F238E27FC236}">
                <a16:creationId xmlns:a16="http://schemas.microsoft.com/office/drawing/2014/main" id="{A684ED0D-3D2C-0547-87D1-E10AFF8DEE30}"/>
              </a:ext>
            </a:extLst>
          </p:cNvPr>
          <p:cNvPicPr>
            <a:picLocks noChangeAspect="1"/>
          </p:cNvPicPr>
          <p:nvPr/>
        </p:nvPicPr>
        <p:blipFill>
          <a:blip r:embed="rId25"/>
          <a:stretch>
            <a:fillRect/>
          </a:stretch>
        </p:blipFill>
        <p:spPr>
          <a:xfrm>
            <a:off x="7437783" y="475205"/>
            <a:ext cx="4419600" cy="5181600"/>
          </a:xfrm>
          <a:prstGeom prst="rect">
            <a:avLst/>
          </a:prstGeom>
        </p:spPr>
      </p:pic>
    </p:spTree>
    <p:extLst>
      <p:ext uri="{BB962C8B-B14F-4D97-AF65-F5344CB8AC3E}">
        <p14:creationId xmlns:p14="http://schemas.microsoft.com/office/powerpoint/2010/main" val="23123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Custom Resource Definitions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extend the Kubernetes API</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59" y="1634844"/>
            <a:ext cx="6470197" cy="2585323"/>
          </a:xfrm>
          <a:prstGeom prst="rect">
            <a:avLst/>
          </a:prstGeom>
        </p:spPr>
        <p:txBody>
          <a:bodyPr wrap="square">
            <a:spAutoFit/>
          </a:bodyPr>
          <a:lstStyle/>
          <a:p>
            <a:pPr marL="285750" indent="-285750">
              <a:buFont typeface="Arial" panose="020B0604020202020204" pitchFamily="34" charset="0"/>
              <a:buChar char="•"/>
            </a:pPr>
            <a:r>
              <a:rPr lang="en-US" dirty="0"/>
              <a:t>Custom resources add new functionality to Kubernetes</a:t>
            </a:r>
          </a:p>
          <a:p>
            <a:pPr marL="285750" indent="-285750">
              <a:buFont typeface="Arial" panose="020B0604020202020204" pitchFamily="34" charset="0"/>
              <a:buChar char="•"/>
            </a:pPr>
            <a:r>
              <a:rPr lang="en-US" dirty="0"/>
              <a:t>The CRD can be namespace or cluster-scoped</a:t>
            </a:r>
          </a:p>
          <a:p>
            <a:pPr marL="285750" indent="-285750">
              <a:buFont typeface="Arial" panose="020B0604020202020204" pitchFamily="34" charset="0"/>
              <a:buChar char="•"/>
            </a:pPr>
            <a:r>
              <a:rPr lang="en-US" dirty="0"/>
              <a:t>Results in a new “kind:” that can be used</a:t>
            </a:r>
          </a:p>
          <a:p>
            <a:pPr marL="285750" indent="-285750">
              <a:buFont typeface="Arial" panose="020B0604020202020204" pitchFamily="34" charset="0"/>
              <a:buChar char="•"/>
            </a:pPr>
            <a:r>
              <a:rPr lang="en-US" dirty="0"/>
              <a:t>Each CRD results in a new REST API endpoint</a:t>
            </a:r>
          </a:p>
          <a:p>
            <a:pPr marL="285750" indent="-285750">
              <a:buFont typeface="Arial" panose="020B0604020202020204" pitchFamily="34" charset="0"/>
              <a:buChar char="•"/>
            </a:pPr>
            <a:r>
              <a:rPr lang="en-US" dirty="0"/>
              <a:t>See available resources with “</a:t>
            </a:r>
            <a:r>
              <a:rPr lang="en-US" dirty="0" err="1"/>
              <a:t>kubectl</a:t>
            </a:r>
            <a:r>
              <a:rPr lang="en-US" dirty="0"/>
              <a:t> </a:t>
            </a:r>
            <a:r>
              <a:rPr lang="en-US" dirty="0" err="1"/>
              <a:t>api</a:t>
            </a:r>
            <a:r>
              <a:rPr lang="en-US" dirty="0"/>
              <a:t>-resources”</a:t>
            </a:r>
          </a:p>
          <a:p>
            <a:pPr marL="285750" indent="-285750">
              <a:buFont typeface="Arial" panose="020B0604020202020204" pitchFamily="34" charset="0"/>
              <a:buChar char="•"/>
            </a:pPr>
            <a:r>
              <a:rPr lang="en-US" dirty="0"/>
              <a:t>Be aware that the required </a:t>
            </a:r>
            <a:r>
              <a:rPr lang="en-US" dirty="0" err="1"/>
              <a:t>apiVersion</a:t>
            </a:r>
            <a:r>
              <a:rPr lang="en-US" dirty="0"/>
              <a:t> may change with newer versions of K8s and can also result in different </a:t>
            </a:r>
            <a:r>
              <a:rPr lang="en-US" dirty="0" err="1"/>
              <a:t>yaml</a:t>
            </a:r>
            <a:r>
              <a:rPr lang="en-US" dirty="0"/>
              <a:t> code</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A877253-C790-6647-A520-BE42FD50DCB9}"/>
              </a:ext>
            </a:extLst>
          </p:cNvPr>
          <p:cNvPicPr>
            <a:picLocks noChangeAspect="1"/>
          </p:cNvPicPr>
          <p:nvPr/>
        </p:nvPicPr>
        <p:blipFill>
          <a:blip r:embed="rId25"/>
          <a:stretch>
            <a:fillRect/>
          </a:stretch>
        </p:blipFill>
        <p:spPr>
          <a:xfrm>
            <a:off x="7662075" y="265405"/>
            <a:ext cx="3933569" cy="6179844"/>
          </a:xfrm>
          <a:prstGeom prst="rect">
            <a:avLst/>
          </a:prstGeom>
        </p:spPr>
      </p:pic>
    </p:spTree>
    <p:extLst>
      <p:ext uri="{BB962C8B-B14F-4D97-AF65-F5344CB8AC3E}">
        <p14:creationId xmlns:p14="http://schemas.microsoft.com/office/powerpoint/2010/main" val="217117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Node Operations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How to cleanly shut a node down</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60" y="1555683"/>
            <a:ext cx="8153223" cy="4801314"/>
          </a:xfrm>
          <a:prstGeom prst="rect">
            <a:avLst/>
          </a:prstGeom>
        </p:spPr>
        <p:txBody>
          <a:bodyPr wrap="square">
            <a:spAutoFit/>
          </a:bodyPr>
          <a:lstStyle/>
          <a:p>
            <a:pPr marL="285750" indent="-285750">
              <a:buFont typeface="Arial" panose="020B0604020202020204" pitchFamily="34" charset="0"/>
              <a:buChar char="•"/>
            </a:pPr>
            <a:r>
              <a:rPr lang="en-US" dirty="0"/>
              <a:t>Shutting a VM down cleanly does not translate to a K8s node – K8s does not automatically shut down if the OS is shut down.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 draining the K8s nodes can lead to stuck pods that are unattached from their persistent disks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First step is to mark a node </a:t>
            </a:r>
            <a:r>
              <a:rPr lang="en-US" dirty="0" err="1"/>
              <a:t>unschedulable</a:t>
            </a:r>
            <a:r>
              <a:rPr lang="en-US" dirty="0"/>
              <a:t>.  This prevents the scheduler from placing new pods onto that node but does not affect existing Pods on the Node.</a:t>
            </a:r>
          </a:p>
          <a:p>
            <a:endParaRPr lang="en-US" dirty="0"/>
          </a:p>
          <a:p>
            <a:pPr lvl="1"/>
            <a:r>
              <a:rPr lang="en-US" dirty="0" err="1"/>
              <a:t>kubectl</a:t>
            </a:r>
            <a:r>
              <a:rPr lang="en-US" dirty="0"/>
              <a:t> cordon &lt;node name&gt;</a:t>
            </a:r>
          </a:p>
          <a:p>
            <a:endParaRPr lang="en-US" dirty="0"/>
          </a:p>
          <a:p>
            <a:pPr marL="285750" indent="-285750">
              <a:buFont typeface="Arial" panose="020B0604020202020204" pitchFamily="34" charset="0"/>
              <a:buChar char="•"/>
            </a:pPr>
            <a:r>
              <a:rPr lang="en-US" dirty="0"/>
              <a:t>Second step is to drain the node</a:t>
            </a:r>
          </a:p>
          <a:p>
            <a:pPr marL="285750" indent="-285750">
              <a:buFont typeface="Arial" panose="020B0604020202020204" pitchFamily="34" charset="0"/>
              <a:buChar char="•"/>
            </a:pPr>
            <a:endParaRPr lang="en-US" dirty="0"/>
          </a:p>
          <a:p>
            <a:pPr lvl="1"/>
            <a:r>
              <a:rPr lang="en-US" dirty="0" err="1"/>
              <a:t>kubectl</a:t>
            </a:r>
            <a:r>
              <a:rPr lang="en-US" dirty="0"/>
              <a:t> drain &lt;node name&gt;</a:t>
            </a:r>
          </a:p>
          <a:p>
            <a:pPr lvl="1"/>
            <a:endParaRPr lang="en-US" dirty="0"/>
          </a:p>
          <a:p>
            <a:r>
              <a:rPr lang="en-US" dirty="0"/>
              <a:t>You may need to use force flags</a:t>
            </a:r>
          </a:p>
        </p:txBody>
      </p:sp>
    </p:spTree>
    <p:extLst>
      <p:ext uri="{BB962C8B-B14F-4D97-AF65-F5344CB8AC3E}">
        <p14:creationId xmlns:p14="http://schemas.microsoft.com/office/powerpoint/2010/main" val="592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1EE5D2-EC2B-4917-8AAB-FF1A10C42864}"/>
              </a:ext>
            </a:extLst>
          </p:cNvPr>
          <p:cNvSpPr>
            <a:spLocks noGrp="1"/>
          </p:cNvSpPr>
          <p:nvPr>
            <p:ph type="body" sz="quarter" idx="23"/>
          </p:nvPr>
        </p:nvSpPr>
        <p:spPr/>
        <p:txBody>
          <a:bodyPr/>
          <a:lstStyle/>
          <a:p>
            <a:r>
              <a:rPr lang="en-US" dirty="0"/>
              <a:t>Today’s Class</a:t>
            </a:r>
          </a:p>
          <a:p>
            <a:pPr marL="685800" lvl="2" indent="-342900">
              <a:buFont typeface="Arial" panose="020B0604020202020204" pitchFamily="34" charset="0"/>
              <a:buChar char="•"/>
            </a:pPr>
            <a:r>
              <a:rPr lang="en-US" dirty="0"/>
              <a:t>Sidecars</a:t>
            </a:r>
          </a:p>
          <a:p>
            <a:pPr marL="685800" lvl="2" indent="-342900">
              <a:buFont typeface="Arial" panose="020B0604020202020204" pitchFamily="34" charset="0"/>
              <a:buChar char="•"/>
            </a:pPr>
            <a:r>
              <a:rPr lang="en-US" dirty="0"/>
              <a:t>ConfigMaps and Secrets</a:t>
            </a:r>
          </a:p>
          <a:p>
            <a:pPr marL="685800" lvl="2" indent="-342900">
              <a:buFont typeface="Arial" panose="020B0604020202020204" pitchFamily="34" charset="0"/>
              <a:buChar char="•"/>
            </a:pPr>
            <a:r>
              <a:rPr lang="en-US" dirty="0"/>
              <a:t>RBAC</a:t>
            </a:r>
          </a:p>
          <a:p>
            <a:pPr marL="685800" lvl="2" indent="-342900">
              <a:buFont typeface="Arial" panose="020B0604020202020204" pitchFamily="34" charset="0"/>
              <a:buChar char="•"/>
            </a:pPr>
            <a:r>
              <a:rPr lang="en-US" dirty="0"/>
              <a:t>Persistent Disks and CSI</a:t>
            </a:r>
          </a:p>
          <a:p>
            <a:pPr marL="685800" lvl="2" indent="-342900">
              <a:buFont typeface="Arial" panose="020B0604020202020204" pitchFamily="34" charset="0"/>
              <a:buChar char="•"/>
            </a:pPr>
            <a:r>
              <a:rPr lang="en-US" dirty="0"/>
              <a:t>Resource requests and limits</a:t>
            </a:r>
          </a:p>
          <a:p>
            <a:pPr marL="685800" lvl="2" indent="-342900">
              <a:buFont typeface="Arial" panose="020B0604020202020204" pitchFamily="34" charset="0"/>
              <a:buChar char="•"/>
            </a:pPr>
            <a:r>
              <a:rPr lang="en-US" dirty="0"/>
              <a:t>Horizontal Pod </a:t>
            </a:r>
            <a:r>
              <a:rPr lang="en-US" dirty="0" err="1"/>
              <a:t>Autoscaler</a:t>
            </a:r>
            <a:endParaRPr lang="en-US" dirty="0"/>
          </a:p>
          <a:p>
            <a:pPr marL="685800" lvl="2" indent="-342900">
              <a:buFont typeface="Arial" panose="020B0604020202020204" pitchFamily="34" charset="0"/>
              <a:buChar char="•"/>
            </a:pPr>
            <a:r>
              <a:rPr lang="en-US" dirty="0"/>
              <a:t>CRDs</a:t>
            </a:r>
          </a:p>
          <a:p>
            <a:pPr marL="685800" lvl="2" indent="-342900">
              <a:buFont typeface="Arial" panose="020B0604020202020204" pitchFamily="34" charset="0"/>
              <a:buChar char="•"/>
            </a:pPr>
            <a:r>
              <a:rPr lang="en-US" dirty="0"/>
              <a:t>Node operations</a:t>
            </a:r>
          </a:p>
        </p:txBody>
      </p:sp>
    </p:spTree>
    <p:extLst>
      <p:ext uri="{BB962C8B-B14F-4D97-AF65-F5344CB8AC3E}">
        <p14:creationId xmlns:p14="http://schemas.microsoft.com/office/powerpoint/2010/main" val="125084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Sidecars</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Special purpose utility containers to abstract common functionality</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Text Placeholder 1">
            <a:extLst>
              <a:ext uri="{FF2B5EF4-FFF2-40B4-BE49-F238E27FC236}">
                <a16:creationId xmlns:a16="http://schemas.microsoft.com/office/drawing/2014/main" id="{BDFDD7EC-8759-9147-AB04-C389931D25B5}"/>
              </a:ext>
            </a:extLst>
          </p:cNvPr>
          <p:cNvSpPr txBox="1">
            <a:spLocks/>
          </p:cNvSpPr>
          <p:nvPr/>
        </p:nvSpPr>
        <p:spPr>
          <a:xfrm>
            <a:off x="579960" y="1431974"/>
            <a:ext cx="5058840" cy="4614195"/>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marL="342900" indent="-342900">
              <a:buFont typeface="Wingdings" pitchFamily="2" charset="2"/>
              <a:buChar char="§"/>
            </a:pPr>
            <a:r>
              <a:rPr lang="en-US" dirty="0"/>
              <a:t>A sidecar is a utility container in a pod that’s loosely coupled to the main application container</a:t>
            </a:r>
          </a:p>
          <a:p>
            <a:pPr marL="342900" indent="-342900">
              <a:buFont typeface="Wingdings" pitchFamily="2" charset="2"/>
              <a:buChar char="§"/>
            </a:pPr>
            <a:r>
              <a:rPr lang="en-US" dirty="0"/>
              <a:t>Remember: a pod is a group of one or more containers with shared storage and network</a:t>
            </a:r>
          </a:p>
          <a:p>
            <a:pPr marL="342900" indent="-342900">
              <a:buFont typeface="Wingdings" pitchFamily="2" charset="2"/>
              <a:buChar char="§"/>
            </a:pPr>
            <a:r>
              <a:rPr lang="en-US" dirty="0"/>
              <a:t>Each container is on its own port (shared IP for pod)</a:t>
            </a:r>
          </a:p>
          <a:p>
            <a:pPr marL="342900" indent="-342900">
              <a:buFont typeface="Wingdings" pitchFamily="2" charset="2"/>
              <a:buChar char="§"/>
            </a:pPr>
            <a:r>
              <a:rPr lang="en-US" dirty="0"/>
              <a:t>Examples of a sidecars in common use are </a:t>
            </a:r>
            <a:r>
              <a:rPr lang="en-US" dirty="0" err="1"/>
              <a:t>ServiceMesh</a:t>
            </a:r>
            <a:r>
              <a:rPr lang="en-US" dirty="0"/>
              <a:t> and </a:t>
            </a:r>
            <a:r>
              <a:rPr lang="en-US" dirty="0" err="1"/>
              <a:t>Telegraf</a:t>
            </a:r>
            <a:endParaRPr lang="en-US" dirty="0"/>
          </a:p>
          <a:p>
            <a:pPr marL="342900" indent="-342900">
              <a:buFont typeface="Arial" panose="020B0604020202020204" pitchFamily="34" charset="0"/>
              <a:buChar char="•"/>
            </a:pPr>
            <a:endParaRPr lang="en-US" dirty="0"/>
          </a:p>
        </p:txBody>
      </p:sp>
      <p:pic>
        <p:nvPicPr>
          <p:cNvPr id="1030" name="Picture 6" descr="Container Design Patterns for Kubernetes - Part 1">
            <a:extLst>
              <a:ext uri="{FF2B5EF4-FFF2-40B4-BE49-F238E27FC236}">
                <a16:creationId xmlns:a16="http://schemas.microsoft.com/office/drawing/2014/main" id="{5E7AA741-863F-224F-BF14-AF20A49DF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630" y="1431974"/>
            <a:ext cx="4907788" cy="350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5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Secrets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store confidential info</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3DED1B6-F84B-CB45-8C93-C958D678D32C}"/>
              </a:ext>
            </a:extLst>
          </p:cNvPr>
          <p:cNvSpPr/>
          <p:nvPr/>
        </p:nvSpPr>
        <p:spPr>
          <a:xfrm>
            <a:off x="579960" y="1206501"/>
            <a:ext cx="5194597" cy="1477328"/>
          </a:xfrm>
          <a:prstGeom prst="rect">
            <a:avLst/>
          </a:prstGeom>
        </p:spPr>
        <p:txBody>
          <a:bodyPr wrap="square">
            <a:spAutoFit/>
          </a:bodyPr>
          <a:lstStyle/>
          <a:p>
            <a:pPr marL="285750" indent="-285750">
              <a:buFont typeface="Arial" panose="020B0604020202020204" pitchFamily="34" charset="0"/>
              <a:buChar char="•"/>
            </a:pPr>
            <a:r>
              <a:rPr lang="en-US" dirty="0"/>
              <a:t>Kubernetes Secrets let you store and manage sensitive information, such as passwords, OAuth tokens, and </a:t>
            </a:r>
            <a:r>
              <a:rPr lang="en-US" dirty="0" err="1"/>
              <a:t>ssh</a:t>
            </a:r>
            <a:r>
              <a:rPr lang="en-US" dirty="0"/>
              <a:t> keys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E3235B53-B410-5A42-8DCF-849EC98829A9}"/>
              </a:ext>
            </a:extLst>
          </p:cNvPr>
          <p:cNvPicPr>
            <a:picLocks noChangeAspect="1"/>
          </p:cNvPicPr>
          <p:nvPr/>
        </p:nvPicPr>
        <p:blipFill>
          <a:blip r:embed="rId25"/>
          <a:stretch>
            <a:fillRect/>
          </a:stretch>
        </p:blipFill>
        <p:spPr>
          <a:xfrm>
            <a:off x="704322" y="2349739"/>
            <a:ext cx="5371470" cy="3648866"/>
          </a:xfrm>
          <a:prstGeom prst="rect">
            <a:avLst/>
          </a:prstGeom>
        </p:spPr>
      </p:pic>
      <p:pic>
        <p:nvPicPr>
          <p:cNvPr id="4" name="Picture 3">
            <a:extLst>
              <a:ext uri="{FF2B5EF4-FFF2-40B4-BE49-F238E27FC236}">
                <a16:creationId xmlns:a16="http://schemas.microsoft.com/office/drawing/2014/main" id="{561AAA00-179B-FD43-AC46-7EB5279B8F9C}"/>
              </a:ext>
            </a:extLst>
          </p:cNvPr>
          <p:cNvPicPr>
            <a:picLocks noChangeAspect="1"/>
          </p:cNvPicPr>
          <p:nvPr/>
        </p:nvPicPr>
        <p:blipFill>
          <a:blip r:embed="rId26"/>
          <a:stretch>
            <a:fillRect/>
          </a:stretch>
        </p:blipFill>
        <p:spPr>
          <a:xfrm>
            <a:off x="7029449" y="603250"/>
            <a:ext cx="4568585" cy="5322001"/>
          </a:xfrm>
          <a:prstGeom prst="rect">
            <a:avLst/>
          </a:prstGeom>
        </p:spPr>
      </p:pic>
    </p:spTree>
    <p:extLst>
      <p:ext uri="{BB962C8B-B14F-4D97-AF65-F5344CB8AC3E}">
        <p14:creationId xmlns:p14="http://schemas.microsoft.com/office/powerpoint/2010/main" val="243848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err="1"/>
              <a:t>ConfigMaps</a:t>
            </a:r>
            <a:endParaRPr lang="en-US" dirty="0"/>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 a </a:t>
            </a:r>
            <a:r>
              <a:rPr lang="en-US" dirty="0" err="1"/>
              <a:t>ConfigMap</a:t>
            </a:r>
            <a:r>
              <a:rPr lang="en-US" dirty="0"/>
              <a:t> for setting configuration </a:t>
            </a:r>
          </a:p>
          <a:p>
            <a:r>
              <a:rPr lang="en-US" dirty="0"/>
              <a:t>data separately from application code.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98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94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976" y="5871624"/>
                <a:ext cx="538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456" y="5881704"/>
                <a:ext cx="461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7021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7096" y="5867304"/>
                <a:ext cx="10422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896" y="581762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62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656" y="5852544"/>
                <a:ext cx="880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744"/>
                <a:ext cx="957960" cy="216000"/>
              </a:xfrm>
              <a:prstGeom prst="rect">
                <a:avLst/>
              </a:prstGeom>
            </p:spPr>
          </p:pic>
        </mc:Fallback>
      </mc:AlternateContent>
      <p:sp>
        <p:nvSpPr>
          <p:cNvPr id="3" name="Rectangle 2">
            <a:extLst>
              <a:ext uri="{FF2B5EF4-FFF2-40B4-BE49-F238E27FC236}">
                <a16:creationId xmlns:a16="http://schemas.microsoft.com/office/drawing/2014/main" id="{F3DED1B6-F84B-CB45-8C93-C958D678D32C}"/>
              </a:ext>
            </a:extLst>
          </p:cNvPr>
          <p:cNvSpPr/>
          <p:nvPr/>
        </p:nvSpPr>
        <p:spPr>
          <a:xfrm>
            <a:off x="579960" y="1820095"/>
            <a:ext cx="5194597" cy="3970318"/>
          </a:xfrm>
          <a:prstGeom prst="rect">
            <a:avLst/>
          </a:prstGeom>
        </p:spPr>
        <p:txBody>
          <a:bodyPr wrap="square">
            <a:spAutoFit/>
          </a:bodyPr>
          <a:lstStyle/>
          <a:p>
            <a:pPr marL="285750" indent="-285750">
              <a:buFont typeface="Arial" panose="020B0604020202020204" pitchFamily="34" charset="0"/>
              <a:buChar char="•"/>
            </a:pPr>
            <a:r>
              <a:rPr lang="en-US" dirty="0"/>
              <a:t>A </a:t>
            </a:r>
            <a:r>
              <a:rPr lang="en-US" dirty="0" err="1"/>
              <a:t>ConfigMap</a:t>
            </a:r>
            <a:r>
              <a:rPr lang="en-US" dirty="0"/>
              <a:t> is an API object used to store non-confidential data in key-value pairs</a:t>
            </a:r>
          </a:p>
          <a:p>
            <a:pPr marL="285750" indent="-285750">
              <a:buFont typeface="Arial" panose="020B0604020202020204" pitchFamily="34" charset="0"/>
              <a:buChar char="•"/>
            </a:pPr>
            <a:r>
              <a:rPr lang="en-US" dirty="0"/>
              <a:t>A </a:t>
            </a:r>
            <a:r>
              <a:rPr lang="en-US" dirty="0" err="1"/>
              <a:t>ConfigMap</a:t>
            </a:r>
            <a:r>
              <a:rPr lang="en-US" dirty="0"/>
              <a:t> allows you to decouple environment-specific configuration from your container images, so that your applications are easily portable</a:t>
            </a:r>
          </a:p>
          <a:p>
            <a:pPr marL="285750" indent="-285750">
              <a:buFont typeface="Arial" panose="020B0604020202020204" pitchFamily="34" charset="0"/>
              <a:buChar char="•"/>
            </a:pPr>
            <a:r>
              <a:rPr lang="en-US" dirty="0" err="1"/>
              <a:t>ConfigMap</a:t>
            </a:r>
            <a:r>
              <a:rPr lang="en-US" dirty="0"/>
              <a:t> does not provide secrecy or encryption – see Secrets</a:t>
            </a:r>
          </a:p>
          <a:p>
            <a:pPr marL="285750" indent="-285750">
              <a:buFont typeface="Arial" panose="020B0604020202020204" pitchFamily="34" charset="0"/>
              <a:buChar char="•"/>
            </a:pPr>
            <a:r>
              <a:rPr lang="en-US" dirty="0"/>
              <a:t>Pods can consume </a:t>
            </a:r>
            <a:r>
              <a:rPr lang="en-US" dirty="0" err="1"/>
              <a:t>ConfigMaps</a:t>
            </a:r>
            <a:r>
              <a:rPr lang="en-US" dirty="0"/>
              <a:t> as environment variables, command-line arguments, or as configuration files in a volume.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1F067104-6565-3748-BC0A-D47B9D3BFEBD}"/>
              </a:ext>
            </a:extLst>
          </p:cNvPr>
          <p:cNvPicPr>
            <a:picLocks noChangeAspect="1"/>
          </p:cNvPicPr>
          <p:nvPr/>
        </p:nvPicPr>
        <p:blipFill>
          <a:blip r:embed="rId25"/>
          <a:stretch>
            <a:fillRect/>
          </a:stretch>
        </p:blipFill>
        <p:spPr>
          <a:xfrm>
            <a:off x="7478203" y="811831"/>
            <a:ext cx="3749621" cy="5263552"/>
          </a:xfrm>
          <a:prstGeom prst="rect">
            <a:avLst/>
          </a:prstGeom>
        </p:spPr>
      </p:pic>
    </p:spTree>
    <p:extLst>
      <p:ext uri="{BB962C8B-B14F-4D97-AF65-F5344CB8AC3E}">
        <p14:creationId xmlns:p14="http://schemas.microsoft.com/office/powerpoint/2010/main" val="59630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Role Based Access Control</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Setting the permissions</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BBA55E66-2741-E14B-A865-A0B00BD5EB4F}"/>
              </a:ext>
            </a:extLst>
          </p:cNvPr>
          <p:cNvSpPr/>
          <p:nvPr/>
        </p:nvSpPr>
        <p:spPr>
          <a:xfrm>
            <a:off x="579960" y="1206501"/>
            <a:ext cx="9017046" cy="1200329"/>
          </a:xfrm>
          <a:prstGeom prst="rect">
            <a:avLst/>
          </a:prstGeom>
        </p:spPr>
        <p:txBody>
          <a:bodyPr wrap="square">
            <a:spAutoFit/>
          </a:bodyPr>
          <a:lstStyle/>
          <a:p>
            <a:pPr marL="285750" indent="-285750">
              <a:buFont typeface="Arial" panose="020B0604020202020204" pitchFamily="34" charset="0"/>
              <a:buChar char="•"/>
            </a:pPr>
            <a:r>
              <a:rPr lang="en-US" dirty="0"/>
              <a:t>Permissions are additive (no ”deny” rules)</a:t>
            </a:r>
          </a:p>
          <a:p>
            <a:pPr marL="285750" indent="-285750">
              <a:buFont typeface="Arial" panose="020B0604020202020204" pitchFamily="34" charset="0"/>
              <a:buChar char="•"/>
            </a:pPr>
            <a:r>
              <a:rPr lang="en-US" dirty="0"/>
              <a:t>A Role sets permissions within a particular namespace</a:t>
            </a:r>
          </a:p>
          <a:p>
            <a:pPr marL="285750" indent="-285750">
              <a:buFont typeface="Arial" panose="020B0604020202020204" pitchFamily="34" charset="0"/>
              <a:buChar char="•"/>
            </a:pPr>
            <a:r>
              <a:rPr lang="en-US" dirty="0"/>
              <a:t>A </a:t>
            </a:r>
            <a:r>
              <a:rPr lang="en-US" dirty="0" err="1"/>
              <a:t>ClusterRole</a:t>
            </a:r>
            <a:r>
              <a:rPr lang="en-US" dirty="0"/>
              <a:t> is not namespaced and used to grant permissions cluster wide</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982FB27-0E79-F646-8149-CA759787B6F0}"/>
              </a:ext>
            </a:extLst>
          </p:cNvPr>
          <p:cNvPicPr>
            <a:picLocks noChangeAspect="1"/>
          </p:cNvPicPr>
          <p:nvPr/>
        </p:nvPicPr>
        <p:blipFill>
          <a:blip r:embed="rId25"/>
          <a:stretch>
            <a:fillRect/>
          </a:stretch>
        </p:blipFill>
        <p:spPr>
          <a:xfrm>
            <a:off x="593021" y="3104971"/>
            <a:ext cx="4953033" cy="2258157"/>
          </a:xfrm>
          <a:prstGeom prst="rect">
            <a:avLst/>
          </a:prstGeom>
        </p:spPr>
      </p:pic>
      <p:pic>
        <p:nvPicPr>
          <p:cNvPr id="4" name="Picture 3">
            <a:extLst>
              <a:ext uri="{FF2B5EF4-FFF2-40B4-BE49-F238E27FC236}">
                <a16:creationId xmlns:a16="http://schemas.microsoft.com/office/drawing/2014/main" id="{CFAD3978-F632-CE40-8064-F0049DBDA472}"/>
              </a:ext>
            </a:extLst>
          </p:cNvPr>
          <p:cNvPicPr>
            <a:picLocks noChangeAspect="1"/>
          </p:cNvPicPr>
          <p:nvPr/>
        </p:nvPicPr>
        <p:blipFill>
          <a:blip r:embed="rId26"/>
          <a:stretch>
            <a:fillRect/>
          </a:stretch>
        </p:blipFill>
        <p:spPr>
          <a:xfrm>
            <a:off x="5696008" y="3104971"/>
            <a:ext cx="6124080" cy="2756853"/>
          </a:xfrm>
          <a:prstGeom prst="rect">
            <a:avLst/>
          </a:prstGeom>
        </p:spPr>
      </p:pic>
      <p:sp>
        <p:nvSpPr>
          <p:cNvPr id="5" name="TextBox 4">
            <a:extLst>
              <a:ext uri="{FF2B5EF4-FFF2-40B4-BE49-F238E27FC236}">
                <a16:creationId xmlns:a16="http://schemas.microsoft.com/office/drawing/2014/main" id="{C1CB1401-5153-1D40-B3B4-235D8A18929A}"/>
              </a:ext>
            </a:extLst>
          </p:cNvPr>
          <p:cNvSpPr txBox="1"/>
          <p:nvPr/>
        </p:nvSpPr>
        <p:spPr>
          <a:xfrm>
            <a:off x="608939" y="2835479"/>
            <a:ext cx="1335302" cy="246221"/>
          </a:xfrm>
          <a:prstGeom prst="rect">
            <a:avLst/>
          </a:prstGeom>
        </p:spPr>
        <p:txBody>
          <a:bodyPr wrap="none" lIns="0" tIns="0" rIns="0" bIns="0" rtlCol="0">
            <a:spAutoFit/>
          </a:bodyPr>
          <a:lstStyle/>
          <a:p>
            <a:pPr algn="l">
              <a:spcAft>
                <a:spcPts val="600"/>
              </a:spcAft>
            </a:pPr>
            <a:r>
              <a:rPr lang="en-US" sz="1600" dirty="0"/>
              <a:t>Role Example</a:t>
            </a:r>
          </a:p>
        </p:txBody>
      </p:sp>
      <p:sp>
        <p:nvSpPr>
          <p:cNvPr id="7" name="TextBox 6">
            <a:extLst>
              <a:ext uri="{FF2B5EF4-FFF2-40B4-BE49-F238E27FC236}">
                <a16:creationId xmlns:a16="http://schemas.microsoft.com/office/drawing/2014/main" id="{B90FBD58-25DC-FE4F-BCE7-BABAAF7E38E4}"/>
              </a:ext>
            </a:extLst>
          </p:cNvPr>
          <p:cNvSpPr txBox="1"/>
          <p:nvPr/>
        </p:nvSpPr>
        <p:spPr>
          <a:xfrm>
            <a:off x="5696008" y="2835479"/>
            <a:ext cx="2022990" cy="246221"/>
          </a:xfrm>
          <a:prstGeom prst="rect">
            <a:avLst/>
          </a:prstGeom>
        </p:spPr>
        <p:txBody>
          <a:bodyPr wrap="none" lIns="0" tIns="0" rIns="0" bIns="0" rtlCol="0">
            <a:spAutoFit/>
          </a:bodyPr>
          <a:lstStyle/>
          <a:p>
            <a:pPr algn="l">
              <a:spcAft>
                <a:spcPts val="600"/>
              </a:spcAft>
            </a:pPr>
            <a:r>
              <a:rPr lang="en-US" sz="1600" dirty="0" err="1"/>
              <a:t>ClusterRole</a:t>
            </a:r>
            <a:r>
              <a:rPr lang="en-US" sz="1600" dirty="0"/>
              <a:t> Example</a:t>
            </a:r>
          </a:p>
        </p:txBody>
      </p:sp>
    </p:spTree>
    <p:extLst>
      <p:ext uri="{BB962C8B-B14F-4D97-AF65-F5344CB8AC3E}">
        <p14:creationId xmlns:p14="http://schemas.microsoft.com/office/powerpoint/2010/main" val="22026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Role Based Access Control - continued</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Binding the permissions</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BBA55E66-2741-E14B-A865-A0B00BD5EB4F}"/>
              </a:ext>
            </a:extLst>
          </p:cNvPr>
          <p:cNvSpPr/>
          <p:nvPr/>
        </p:nvSpPr>
        <p:spPr>
          <a:xfrm>
            <a:off x="579960" y="1206501"/>
            <a:ext cx="10191504" cy="923330"/>
          </a:xfrm>
          <a:prstGeom prst="rect">
            <a:avLst/>
          </a:prstGeom>
        </p:spPr>
        <p:txBody>
          <a:bodyPr wrap="square">
            <a:spAutoFit/>
          </a:bodyPr>
          <a:lstStyle/>
          <a:p>
            <a:pPr marL="285750" indent="-285750">
              <a:buFont typeface="Arial" panose="020B0604020202020204" pitchFamily="34" charset="0"/>
              <a:buChar char="•"/>
            </a:pPr>
            <a:r>
              <a:rPr lang="en-US" dirty="0"/>
              <a:t>No identity management system “out of the box”</a:t>
            </a:r>
          </a:p>
          <a:p>
            <a:pPr marL="285750" indent="-285750">
              <a:buFont typeface="Arial" panose="020B0604020202020204" pitchFamily="34" charset="0"/>
              <a:buChar char="•"/>
            </a:pPr>
            <a:r>
              <a:rPr lang="en-US" dirty="0"/>
              <a:t>A role binding grants the permissions defined in a role to a user or set of users</a:t>
            </a:r>
          </a:p>
          <a:p>
            <a:pPr marL="285750" indent="-285750">
              <a:buFont typeface="Arial" panose="020B0604020202020204" pitchFamily="34" charset="0"/>
              <a:buChar char="•"/>
            </a:pPr>
            <a:r>
              <a:rPr lang="en-US" dirty="0"/>
              <a:t>A </a:t>
            </a:r>
            <a:r>
              <a:rPr lang="en-US" dirty="0" err="1"/>
              <a:t>ClusterRoleBinding</a:t>
            </a:r>
            <a:r>
              <a:rPr lang="en-US" dirty="0"/>
              <a:t> grants permission across a whole cluster</a:t>
            </a:r>
          </a:p>
        </p:txBody>
      </p:sp>
      <p:sp>
        <p:nvSpPr>
          <p:cNvPr id="5" name="TextBox 4">
            <a:extLst>
              <a:ext uri="{FF2B5EF4-FFF2-40B4-BE49-F238E27FC236}">
                <a16:creationId xmlns:a16="http://schemas.microsoft.com/office/drawing/2014/main" id="{C1CB1401-5153-1D40-B3B4-235D8A18929A}"/>
              </a:ext>
            </a:extLst>
          </p:cNvPr>
          <p:cNvSpPr txBox="1"/>
          <p:nvPr/>
        </p:nvSpPr>
        <p:spPr>
          <a:xfrm>
            <a:off x="608939" y="2835479"/>
            <a:ext cx="2088713" cy="246221"/>
          </a:xfrm>
          <a:prstGeom prst="rect">
            <a:avLst/>
          </a:prstGeom>
        </p:spPr>
        <p:txBody>
          <a:bodyPr wrap="none" lIns="0" tIns="0" rIns="0" bIns="0" rtlCol="0">
            <a:spAutoFit/>
          </a:bodyPr>
          <a:lstStyle/>
          <a:p>
            <a:pPr algn="l">
              <a:spcAft>
                <a:spcPts val="600"/>
              </a:spcAft>
            </a:pPr>
            <a:r>
              <a:rPr lang="en-US" sz="1600" dirty="0" err="1"/>
              <a:t>RoleBinding</a:t>
            </a:r>
            <a:r>
              <a:rPr lang="en-US" sz="1600" dirty="0"/>
              <a:t> Example</a:t>
            </a:r>
          </a:p>
        </p:txBody>
      </p:sp>
      <p:sp>
        <p:nvSpPr>
          <p:cNvPr id="7" name="TextBox 6">
            <a:extLst>
              <a:ext uri="{FF2B5EF4-FFF2-40B4-BE49-F238E27FC236}">
                <a16:creationId xmlns:a16="http://schemas.microsoft.com/office/drawing/2014/main" id="{B90FBD58-25DC-FE4F-BCE7-BABAAF7E38E4}"/>
              </a:ext>
            </a:extLst>
          </p:cNvPr>
          <p:cNvSpPr txBox="1"/>
          <p:nvPr/>
        </p:nvSpPr>
        <p:spPr>
          <a:xfrm>
            <a:off x="5696008" y="2835479"/>
            <a:ext cx="2776401" cy="246221"/>
          </a:xfrm>
          <a:prstGeom prst="rect">
            <a:avLst/>
          </a:prstGeom>
        </p:spPr>
        <p:txBody>
          <a:bodyPr wrap="none" lIns="0" tIns="0" rIns="0" bIns="0" rtlCol="0">
            <a:spAutoFit/>
          </a:bodyPr>
          <a:lstStyle/>
          <a:p>
            <a:pPr algn="l">
              <a:spcAft>
                <a:spcPts val="600"/>
              </a:spcAft>
            </a:pPr>
            <a:r>
              <a:rPr lang="en-US" sz="1600" dirty="0" err="1"/>
              <a:t>ClusterRoleBinding</a:t>
            </a:r>
            <a:r>
              <a:rPr lang="en-US" sz="1600" dirty="0"/>
              <a:t> Example</a:t>
            </a:r>
          </a:p>
        </p:txBody>
      </p:sp>
      <p:pic>
        <p:nvPicPr>
          <p:cNvPr id="9" name="Picture 8">
            <a:extLst>
              <a:ext uri="{FF2B5EF4-FFF2-40B4-BE49-F238E27FC236}">
                <a16:creationId xmlns:a16="http://schemas.microsoft.com/office/drawing/2014/main" id="{4589FFE4-C917-6542-B062-23E41D7864E2}"/>
              </a:ext>
            </a:extLst>
          </p:cNvPr>
          <p:cNvPicPr>
            <a:picLocks noChangeAspect="1"/>
          </p:cNvPicPr>
          <p:nvPr/>
        </p:nvPicPr>
        <p:blipFill>
          <a:blip r:embed="rId25"/>
          <a:stretch>
            <a:fillRect/>
          </a:stretch>
        </p:blipFill>
        <p:spPr>
          <a:xfrm>
            <a:off x="608939" y="3129215"/>
            <a:ext cx="5050019" cy="2826289"/>
          </a:xfrm>
          <a:prstGeom prst="rect">
            <a:avLst/>
          </a:prstGeom>
        </p:spPr>
      </p:pic>
      <p:pic>
        <p:nvPicPr>
          <p:cNvPr id="22" name="Picture 21">
            <a:extLst>
              <a:ext uri="{FF2B5EF4-FFF2-40B4-BE49-F238E27FC236}">
                <a16:creationId xmlns:a16="http://schemas.microsoft.com/office/drawing/2014/main" id="{CCE6BEFB-B971-2740-A642-74246F167A2D}"/>
              </a:ext>
            </a:extLst>
          </p:cNvPr>
          <p:cNvPicPr>
            <a:picLocks noChangeAspect="1"/>
          </p:cNvPicPr>
          <p:nvPr/>
        </p:nvPicPr>
        <p:blipFill>
          <a:blip r:embed="rId26"/>
          <a:stretch>
            <a:fillRect/>
          </a:stretch>
        </p:blipFill>
        <p:spPr>
          <a:xfrm>
            <a:off x="5696008" y="3129215"/>
            <a:ext cx="6218165" cy="2139584"/>
          </a:xfrm>
          <a:prstGeom prst="rect">
            <a:avLst/>
          </a:prstGeom>
        </p:spPr>
      </p:pic>
    </p:spTree>
    <p:extLst>
      <p:ext uri="{BB962C8B-B14F-4D97-AF65-F5344CB8AC3E}">
        <p14:creationId xmlns:p14="http://schemas.microsoft.com/office/powerpoint/2010/main" val="281853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Persistent Volumes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Static Provisioning</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08BBE3B8-0ECC-F74B-BE85-655049063202}"/>
              </a:ext>
            </a:extLst>
          </p:cNvPr>
          <p:cNvSpPr/>
          <p:nvPr/>
        </p:nvSpPr>
        <p:spPr>
          <a:xfrm>
            <a:off x="579960" y="1206501"/>
            <a:ext cx="10191504" cy="646331"/>
          </a:xfrm>
          <a:prstGeom prst="rect">
            <a:avLst/>
          </a:prstGeom>
        </p:spPr>
        <p:txBody>
          <a:bodyPr wrap="square">
            <a:spAutoFit/>
          </a:bodyPr>
          <a:lstStyle/>
          <a:p>
            <a:pPr marL="285750" indent="-285750">
              <a:buFont typeface="Arial" panose="020B0604020202020204" pitchFamily="34" charset="0"/>
              <a:buChar char="•"/>
            </a:pPr>
            <a:r>
              <a:rPr lang="en-US" dirty="0"/>
              <a:t>Storage Class capabilities come from the CSI plugin used</a:t>
            </a:r>
          </a:p>
          <a:p>
            <a:pPr marL="285750" indent="-285750">
              <a:buFont typeface="Arial" panose="020B0604020202020204" pitchFamily="34" charset="0"/>
              <a:buChar char="•"/>
            </a:pPr>
            <a:r>
              <a:rPr lang="en-US" dirty="0"/>
              <a:t>For labs, we will use the “standard” storage class that comes by default in kind</a:t>
            </a:r>
          </a:p>
        </p:txBody>
      </p:sp>
      <p:pic>
        <p:nvPicPr>
          <p:cNvPr id="5" name="Picture 4">
            <a:extLst>
              <a:ext uri="{FF2B5EF4-FFF2-40B4-BE49-F238E27FC236}">
                <a16:creationId xmlns:a16="http://schemas.microsoft.com/office/drawing/2014/main" id="{5C3932A8-5C2F-8846-8E2D-5F80542B72D5}"/>
              </a:ext>
            </a:extLst>
          </p:cNvPr>
          <p:cNvPicPr>
            <a:picLocks noChangeAspect="1"/>
          </p:cNvPicPr>
          <p:nvPr/>
        </p:nvPicPr>
        <p:blipFill>
          <a:blip r:embed="rId25"/>
          <a:stretch>
            <a:fillRect/>
          </a:stretch>
        </p:blipFill>
        <p:spPr>
          <a:xfrm>
            <a:off x="917736" y="2547904"/>
            <a:ext cx="2677870" cy="2731607"/>
          </a:xfrm>
          <a:prstGeom prst="rect">
            <a:avLst/>
          </a:prstGeom>
        </p:spPr>
      </p:pic>
      <p:pic>
        <p:nvPicPr>
          <p:cNvPr id="7" name="Picture 6">
            <a:extLst>
              <a:ext uri="{FF2B5EF4-FFF2-40B4-BE49-F238E27FC236}">
                <a16:creationId xmlns:a16="http://schemas.microsoft.com/office/drawing/2014/main" id="{42921A74-44F5-EE40-8BD4-3051832CC473}"/>
              </a:ext>
            </a:extLst>
          </p:cNvPr>
          <p:cNvPicPr>
            <a:picLocks noChangeAspect="1"/>
          </p:cNvPicPr>
          <p:nvPr/>
        </p:nvPicPr>
        <p:blipFill>
          <a:blip r:embed="rId26"/>
          <a:stretch>
            <a:fillRect/>
          </a:stretch>
        </p:blipFill>
        <p:spPr>
          <a:xfrm>
            <a:off x="3781790" y="2265582"/>
            <a:ext cx="8169780" cy="3257989"/>
          </a:xfrm>
          <a:prstGeom prst="rect">
            <a:avLst/>
          </a:prstGeom>
        </p:spPr>
      </p:pic>
    </p:spTree>
    <p:extLst>
      <p:ext uri="{BB962C8B-B14F-4D97-AF65-F5344CB8AC3E}">
        <p14:creationId xmlns:p14="http://schemas.microsoft.com/office/powerpoint/2010/main" val="398242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Persistent Volumes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Dynamic Provisioning</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08BBE3B8-0ECC-F74B-BE85-655049063202}"/>
              </a:ext>
            </a:extLst>
          </p:cNvPr>
          <p:cNvSpPr/>
          <p:nvPr/>
        </p:nvSpPr>
        <p:spPr>
          <a:xfrm>
            <a:off x="579960" y="1206501"/>
            <a:ext cx="10191504" cy="646331"/>
          </a:xfrm>
          <a:prstGeom prst="rect">
            <a:avLst/>
          </a:prstGeom>
        </p:spPr>
        <p:txBody>
          <a:bodyPr wrap="square">
            <a:spAutoFit/>
          </a:bodyPr>
          <a:lstStyle/>
          <a:p>
            <a:pPr marL="285750" indent="-285750">
              <a:buFont typeface="Arial" panose="020B0604020202020204" pitchFamily="34" charset="0"/>
              <a:buChar char="•"/>
            </a:pPr>
            <a:r>
              <a:rPr lang="en-US" dirty="0"/>
              <a:t>Use </a:t>
            </a:r>
            <a:r>
              <a:rPr lang="en-US" dirty="0" err="1"/>
              <a:t>volumeClaimTemplates</a:t>
            </a:r>
            <a:r>
              <a:rPr lang="en-US" dirty="0"/>
              <a:t> to allocate storage dynamically / “just in time”</a:t>
            </a:r>
          </a:p>
          <a:p>
            <a:pPr marL="285750" indent="-285750">
              <a:buFont typeface="Arial" panose="020B0604020202020204" pitchFamily="34" charset="0"/>
              <a:buChar char="•"/>
            </a:pPr>
            <a:r>
              <a:rPr lang="en-US" dirty="0"/>
              <a:t>The use case for this is when you have a </a:t>
            </a:r>
            <a:r>
              <a:rPr lang="en-US" dirty="0" err="1"/>
              <a:t>statefulset</a:t>
            </a:r>
            <a:r>
              <a:rPr lang="en-US" dirty="0"/>
              <a:t> with a variable # of replicas</a:t>
            </a:r>
          </a:p>
        </p:txBody>
      </p:sp>
      <p:pic>
        <p:nvPicPr>
          <p:cNvPr id="5" name="Picture 4">
            <a:extLst>
              <a:ext uri="{FF2B5EF4-FFF2-40B4-BE49-F238E27FC236}">
                <a16:creationId xmlns:a16="http://schemas.microsoft.com/office/drawing/2014/main" id="{5C3932A8-5C2F-8846-8E2D-5F80542B72D5}"/>
              </a:ext>
            </a:extLst>
          </p:cNvPr>
          <p:cNvPicPr>
            <a:picLocks noChangeAspect="1"/>
          </p:cNvPicPr>
          <p:nvPr/>
        </p:nvPicPr>
        <p:blipFill>
          <a:blip r:embed="rId25"/>
          <a:stretch>
            <a:fillRect/>
          </a:stretch>
        </p:blipFill>
        <p:spPr>
          <a:xfrm>
            <a:off x="917736" y="2547904"/>
            <a:ext cx="2677870" cy="2731607"/>
          </a:xfrm>
          <a:prstGeom prst="rect">
            <a:avLst/>
          </a:prstGeom>
        </p:spPr>
      </p:pic>
      <p:pic>
        <p:nvPicPr>
          <p:cNvPr id="3" name="Picture 2">
            <a:extLst>
              <a:ext uri="{FF2B5EF4-FFF2-40B4-BE49-F238E27FC236}">
                <a16:creationId xmlns:a16="http://schemas.microsoft.com/office/drawing/2014/main" id="{0645432E-C812-3C47-AA5F-1B822854F611}"/>
              </a:ext>
            </a:extLst>
          </p:cNvPr>
          <p:cNvPicPr>
            <a:picLocks noChangeAspect="1"/>
          </p:cNvPicPr>
          <p:nvPr/>
        </p:nvPicPr>
        <p:blipFill>
          <a:blip r:embed="rId26"/>
          <a:stretch>
            <a:fillRect/>
          </a:stretch>
        </p:blipFill>
        <p:spPr>
          <a:xfrm>
            <a:off x="4014944" y="2034485"/>
            <a:ext cx="7394837" cy="4028447"/>
          </a:xfrm>
          <a:prstGeom prst="rect">
            <a:avLst/>
          </a:prstGeom>
        </p:spPr>
      </p:pic>
    </p:spTree>
    <p:extLst>
      <p:ext uri="{BB962C8B-B14F-4D97-AF65-F5344CB8AC3E}">
        <p14:creationId xmlns:p14="http://schemas.microsoft.com/office/powerpoint/2010/main" val="296711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resentation1" id="{FF760A2D-2CDB-464D-9F92-01136D99D6D1}" vid="{50143FA0-065F-4170-82EE-836FAE885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3DD6088E73D6439C88826058CD2D99" ma:contentTypeVersion="4" ma:contentTypeDescription="Create a new document." ma:contentTypeScope="" ma:versionID="9e1d6067dc70e89607355fefc6411abd">
  <xsd:schema xmlns:xsd="http://www.w3.org/2001/XMLSchema" xmlns:xs="http://www.w3.org/2001/XMLSchema" xmlns:p="http://schemas.microsoft.com/office/2006/metadata/properties" xmlns:ns2="85ce9b62-4d44-4fba-90b4-99334be9163d" targetNamespace="http://schemas.microsoft.com/office/2006/metadata/properties" ma:root="true" ma:fieldsID="5f46f6ea313358b90db594bdfc12f17c" ns2:_="">
    <xsd:import namespace="85ce9b62-4d44-4fba-90b4-99334be916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e9b62-4d44-4fba-90b4-99334be91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8B8783-1CC3-43AD-88FB-E9F69A9153F5}">
  <ds:schemaRefs>
    <ds:schemaRef ds:uri="85ce9b62-4d44-4fba-90b4-99334be916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69AC0A-CD6F-474F-BC48-8F5227DBAC9E}">
  <ds:schemaRefs>
    <ds:schemaRef ds:uri="http://schemas.microsoft.com/sharepoint/v3/contenttype/forms"/>
  </ds:schemaRefs>
</ds:datastoreItem>
</file>

<file path=customXml/itemProps3.xml><?xml version="1.0" encoding="utf-8"?>
<ds:datastoreItem xmlns:ds="http://schemas.openxmlformats.org/officeDocument/2006/customXml" ds:itemID="{99A70706-FCF2-4B4F-A0C0-2F4EF63CD11F}">
  <ds:schemaRefs>
    <ds:schemaRef ds:uri="http://www.w3.org/XML/1998/namespace"/>
    <ds:schemaRef ds:uri="http://purl.org/dc/elements/1.1/"/>
    <ds:schemaRef ds:uri="http://schemas.openxmlformats.org/package/2006/metadata/core-properties"/>
    <ds:schemaRef ds:uri="85ce9b62-4d44-4fba-90b4-99334be9163d"/>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VMware Corporate Template Light</Template>
  <TotalTime>58065</TotalTime>
  <Words>1079</Words>
  <Application>Microsoft Macintosh PowerPoint</Application>
  <PresentationFormat>Widescreen</PresentationFormat>
  <Paragraphs>136</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Camphor Std</vt:lpstr>
      <vt:lpstr>Metropolis</vt:lpstr>
      <vt:lpstr>Metropolis Light</vt:lpstr>
      <vt:lpstr>Open Sans</vt:lpstr>
      <vt:lpstr>Verdana</vt:lpstr>
      <vt:lpstr>Wingdings</vt:lpstr>
      <vt:lpstr>VMware_white_16x9</vt:lpstr>
      <vt:lpstr>The New Modern Application Platform Session 5: Kubernetes Session 2</vt:lpstr>
      <vt:lpstr>PowerPoint Presentation</vt:lpstr>
      <vt:lpstr>Sidecars</vt:lpstr>
      <vt:lpstr>Secrets</vt:lpstr>
      <vt:lpstr>ConfigMaps</vt:lpstr>
      <vt:lpstr>Role Based Access Control</vt:lpstr>
      <vt:lpstr>Role Based Access Control - continued</vt:lpstr>
      <vt:lpstr>Persistent Volumes</vt:lpstr>
      <vt:lpstr>Persistent Volumes</vt:lpstr>
      <vt:lpstr>Resource Requests and Limits</vt:lpstr>
      <vt:lpstr>Horizontal Pod Autoscaler</vt:lpstr>
      <vt:lpstr>Custom Resource Definitions</vt:lpstr>
      <vt:lpstr>Node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Layout</dc:title>
  <dc:creator>Daniel Linsley</dc:creator>
  <cp:lastModifiedBy>Amit Rathod</cp:lastModifiedBy>
  <cp:revision>216</cp:revision>
  <dcterms:created xsi:type="dcterms:W3CDTF">2018-07-04T00:54:15Z</dcterms:created>
  <dcterms:modified xsi:type="dcterms:W3CDTF">2021-05-13T01:52:59Z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0x010100553DD6088E73D6439C88826058CD2D99</vt:lpwstr>
  </property>
</Properties>
</file>